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notesSlides/notesSlide83.xml" ContentType="application/vnd.openxmlformats-officedocument.presentationml.notesSlide+xml"/>
  <Override PartName="/ppt/slides/slide8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4.xml" ContentType="application/vnd.openxmlformats-officedocument.presentationml.notes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notesSlides/notesSlide85.xml" ContentType="application/vnd.openxmlformats-officedocument.presentationml.notesSlide+xml"/>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theme/theme4.xml" ContentType="application/vnd.openxmlformats-officedocument.them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notesSlides/notesSlide86.xml" ContentType="application/vnd.openxmlformats-officedocument.presentationml.notesSlide+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81.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87.xml" ContentType="application/vnd.openxmlformats-officedocument.presentationml.notes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82.xml" ContentType="application/vnd.openxmlformats-officedocument.presentationml.notesSlide+xml"/>
  <Override PartName="/ppt/slides/slide84.xml" ContentType="application/vnd.openxmlformats-officedocument.presentationml.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88.xml" ContentType="application/vnd.openxmlformats-officedocument.presentationml.notes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2" r:id="rId1"/>
    <p:sldMasterId id="2147483663" r:id="rId2"/>
    <p:sldMasterId id="2147483664" r:id="rId3"/>
  </p:sldMasterIdLst>
  <p:notesMasterIdLst>
    <p:notesMasterId r:id="rId9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294" r:id="rId43"/>
    <p:sldId id="297" r:id="rId44"/>
    <p:sldId id="296"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CF9B3402-B173-41C4-B971-29E6AACCB0AA}">
  <a:tblStyle styleId="{CF9B3402-B173-41C4-B971-29E6AACCB0AA}"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CA5BFA4-4BC0-4979-BA45-585572CEBC0F}"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9F999E8-615B-4E9D-BB42-41741ED704B7}"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FF6B55E-BACD-4BE0-8B31-5A0290409803}"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A45CFD9-1437-4C85-B302-CC0FE9BFBC32}"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3A679F5-4FBF-4F1A-A7AB-1B8A78B448C6}"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C6B3DCC-52C6-482F-AA88-3E3700FEC8FC}"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A7807A5-1395-4812-A2CE-A84236DE37CA}"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F374218-D658-43E8-975B-2B77BC941D3F}" styleName="Table_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6F59E10-FAE8-4813-B312-DDCB013FDB2E}" styleName="Table_9">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3" d="100"/>
          <a:sy n="113" d="100"/>
        </p:scale>
        <p:origin x="-104" y="-23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95780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
        <p:cNvGrpSpPr/>
        <p:nvPr/>
      </p:nvGrpSpPr>
      <p:grpSpPr>
        <a:xfrm>
          <a:off x="0" y="0"/>
          <a:ext cx="0" cy="0"/>
          <a:chOff x="0" y="0"/>
          <a:chExt cx="0" cy="0"/>
        </a:xfrm>
      </p:grpSpPr>
      <p:sp>
        <p:nvSpPr>
          <p:cNvPr id="65" name="Shape 6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
        <p:nvSpPr>
          <p:cNvPr id="190" name="Shape 19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8" name="Shape 26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
        <p:nvSpPr>
          <p:cNvPr id="269" name="Shape 26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lvl="0" rtl="0">
              <a:buNone/>
            </a:pPr>
            <a:r>
              <a:rPr lang="en"/>
              <a:t>Completed Powerpoints (by date)</a:t>
            </a:r>
          </a:p>
          <a:p>
            <a:pPr lvl="0" rtl="0">
              <a:buNone/>
            </a:pPr>
            <a:r>
              <a:rPr lang="en"/>
              <a:t>9/17</a:t>
            </a:r>
          </a:p>
          <a:p>
            <a:pPr lvl="0" rtl="0">
              <a:buNone/>
            </a:pPr>
            <a:r>
              <a:rPr lang="en"/>
              <a:t>9/19</a:t>
            </a:r>
          </a:p>
          <a:p>
            <a:pPr lvl="0" rtl="0">
              <a:buNone/>
            </a:pPr>
            <a:r>
              <a:rPr lang="en"/>
              <a:t>10/1</a:t>
            </a:r>
          </a:p>
          <a:p>
            <a:pPr lvl="0" rtl="0">
              <a:buNone/>
            </a:pPr>
            <a:r>
              <a:rPr lang="en"/>
              <a:t>10/10</a:t>
            </a:r>
          </a:p>
          <a:p>
            <a:pPr lvl="0" rtl="0">
              <a:buNone/>
            </a:pPr>
            <a:r>
              <a:rPr lang="en"/>
              <a:t>10/24</a:t>
            </a:r>
          </a:p>
          <a:p>
            <a:pPr lvl="0" rtl="0">
              <a:buNone/>
            </a:pPr>
            <a:r>
              <a:rPr lang="en"/>
              <a:t>11/7</a:t>
            </a:r>
          </a:p>
          <a:p>
            <a:pPr lvl="0" rtl="0">
              <a:buNone/>
            </a:pPr>
            <a:r>
              <a:rPr lang="en"/>
              <a:t>11/14</a:t>
            </a:r>
          </a:p>
        </p:txBody>
      </p:sp>
      <p:sp>
        <p:nvSpPr>
          <p:cNvPr id="83" name="Shape 8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4" name="Shape 46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
        <p:nvSpPr>
          <p:cNvPr id="465" name="Shape 46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8" name="Shape 50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
        <p:nvSpPr>
          <p:cNvPr id="509" name="Shape 50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7" name="Shape 53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
        <p:nvSpPr>
          <p:cNvPr id="538" name="Shape 53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44" name="Shape 5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3" name="Shape 55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
        <p:nvSpPr>
          <p:cNvPr id="554" name="Shape 55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96" name="Shape 5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03" name="Shape 6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31" name="Shape 6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59" name="Shape 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700" name="Shape 7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457200"/>
            <a:ext cx="7772400" cy="857250"/>
          </a:xfrm>
          <a:prstGeom prst="rect">
            <a:avLst/>
          </a:prstGeom>
          <a:noFill/>
          <a:ln>
            <a:noFill/>
          </a:ln>
        </p:spPr>
        <p:txBody>
          <a:bodyPr lIns="91425" tIns="91425" rIns="91425" bIns="91425" anchor="t" anchorCtr="0"/>
          <a:lstStyle>
            <a:lvl1pPr algn="l" rtl="0">
              <a:spcBef>
                <a:spcPts val="0"/>
              </a:spcBef>
              <a:spcAft>
                <a:spcPts val="0"/>
              </a:spcAft>
              <a:defRPr sz="2800">
                <a:solidFill>
                  <a:schemeClr val="dk2"/>
                </a:solidFill>
                <a:latin typeface="Georgia"/>
                <a:ea typeface="Georgia"/>
                <a:cs typeface="Georgia"/>
                <a:sym typeface="Georgia"/>
              </a:defRPr>
            </a:lvl1pPr>
            <a:lvl2pPr algn="l" rtl="0">
              <a:spcBef>
                <a:spcPts val="0"/>
              </a:spcBef>
              <a:spcAft>
                <a:spcPts val="0"/>
              </a:spcAft>
              <a:defRPr sz="2800">
                <a:solidFill>
                  <a:schemeClr val="dk2"/>
                </a:solidFill>
                <a:latin typeface="Georgia"/>
                <a:ea typeface="Georgia"/>
                <a:cs typeface="Georgia"/>
                <a:sym typeface="Georgia"/>
              </a:defRPr>
            </a:lvl2pPr>
            <a:lvl3pPr algn="l" rtl="0">
              <a:spcBef>
                <a:spcPts val="0"/>
              </a:spcBef>
              <a:spcAft>
                <a:spcPts val="0"/>
              </a:spcAft>
              <a:defRPr sz="2800">
                <a:solidFill>
                  <a:schemeClr val="dk2"/>
                </a:solidFill>
                <a:latin typeface="Georgia"/>
                <a:ea typeface="Georgia"/>
                <a:cs typeface="Georgia"/>
                <a:sym typeface="Georgia"/>
              </a:defRPr>
            </a:lvl3pPr>
            <a:lvl4pPr algn="l" rtl="0">
              <a:spcBef>
                <a:spcPts val="0"/>
              </a:spcBef>
              <a:spcAft>
                <a:spcPts val="0"/>
              </a:spcAft>
              <a:defRPr sz="2800">
                <a:solidFill>
                  <a:schemeClr val="dk2"/>
                </a:solidFill>
                <a:latin typeface="Georgia"/>
                <a:ea typeface="Georgia"/>
                <a:cs typeface="Georgia"/>
                <a:sym typeface="Georgia"/>
              </a:defRPr>
            </a:lvl4pPr>
            <a:lvl5pPr algn="l" rtl="0">
              <a:spcBef>
                <a:spcPts val="0"/>
              </a:spcBef>
              <a:spcAft>
                <a:spcPts val="0"/>
              </a:spcAft>
              <a:defRPr sz="2800">
                <a:solidFill>
                  <a:schemeClr val="dk2"/>
                </a:solidFill>
                <a:latin typeface="Georgia"/>
                <a:ea typeface="Georgia"/>
                <a:cs typeface="Georgia"/>
                <a:sym typeface="Georgia"/>
              </a:defRPr>
            </a:lvl5pPr>
            <a:lvl6pPr marL="457200" algn="l" rtl="0">
              <a:spcBef>
                <a:spcPts val="0"/>
              </a:spcBef>
              <a:spcAft>
                <a:spcPts val="0"/>
              </a:spcAft>
              <a:defRPr sz="2800">
                <a:solidFill>
                  <a:schemeClr val="dk2"/>
                </a:solidFill>
                <a:latin typeface="Georgia"/>
                <a:ea typeface="Georgia"/>
                <a:cs typeface="Georgia"/>
                <a:sym typeface="Georgia"/>
              </a:defRPr>
            </a:lvl6pPr>
            <a:lvl7pPr marL="914400" algn="l" rtl="0">
              <a:spcBef>
                <a:spcPts val="0"/>
              </a:spcBef>
              <a:spcAft>
                <a:spcPts val="0"/>
              </a:spcAft>
              <a:defRPr sz="2800">
                <a:solidFill>
                  <a:schemeClr val="dk2"/>
                </a:solidFill>
                <a:latin typeface="Georgia"/>
                <a:ea typeface="Georgia"/>
                <a:cs typeface="Georgia"/>
                <a:sym typeface="Georgia"/>
              </a:defRPr>
            </a:lvl7pPr>
            <a:lvl8pPr marL="1371600" algn="l" rtl="0">
              <a:spcBef>
                <a:spcPts val="0"/>
              </a:spcBef>
              <a:spcAft>
                <a:spcPts val="0"/>
              </a:spcAft>
              <a:defRPr sz="2800">
                <a:solidFill>
                  <a:schemeClr val="dk2"/>
                </a:solidFill>
                <a:latin typeface="Georgia"/>
                <a:ea typeface="Georgia"/>
                <a:cs typeface="Georgia"/>
                <a:sym typeface="Georgia"/>
              </a:defRPr>
            </a:lvl8pPr>
            <a:lvl9pPr marL="1828800" algn="l" rtl="0">
              <a:spcBef>
                <a:spcPts val="0"/>
              </a:spcBef>
              <a:spcAft>
                <a:spcPts val="0"/>
              </a:spcAft>
              <a:defRPr sz="280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739"/>
            <a:ext cx="8229600" cy="85725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9" name="Shape 49"/>
          <p:cNvSpPr txBox="1">
            <a:spLocks noGrp="1"/>
          </p:cNvSpPr>
          <p:nvPr>
            <p:ph type="body" idx="1"/>
          </p:nvPr>
        </p:nvSpPr>
        <p:spPr>
          <a:xfrm>
            <a:off x="457200" y="1151572"/>
            <a:ext cx="4040187" cy="480059"/>
          </a:xfrm>
          <a:prstGeom prst="rect">
            <a:avLst/>
          </a:prstGeom>
          <a:noFill/>
          <a:ln>
            <a:noFill/>
          </a:ln>
        </p:spPr>
        <p:txBody>
          <a:bodyPr lIns="91425" tIns="91425" rIns="91425" bIns="91425" anchor="b" anchorCtr="0"/>
          <a:lstStyle>
            <a:lvl1pPr marL="0" indent="0" rtl="0">
              <a:buFont typeface="Georgia"/>
              <a:buNone/>
              <a:defRPr sz="2400" b="1"/>
            </a:lvl1pPr>
            <a:lvl2pPr marL="457200" indent="0" rtl="0">
              <a:buFont typeface="Georgia"/>
              <a:buNone/>
              <a:defRPr sz="2000" b="1"/>
            </a:lvl2pPr>
            <a:lvl3pPr marL="914400" indent="0" rtl="0">
              <a:buFont typeface="Georgia"/>
              <a:buNone/>
              <a:defRPr sz="1800" b="1"/>
            </a:lvl3pPr>
            <a:lvl4pPr marL="1371600" indent="0" rtl="0">
              <a:buFont typeface="Georgia"/>
              <a:buNone/>
              <a:defRPr sz="1600" b="1"/>
            </a:lvl4pPr>
            <a:lvl5pPr marL="1828800" indent="0" rtl="0">
              <a:buFont typeface="Georgia"/>
              <a:buNone/>
              <a:defRPr sz="1600" b="1"/>
            </a:lvl5pPr>
            <a:lvl6pPr marL="2286000" indent="0" rtl="0">
              <a:buFont typeface="Georgia"/>
              <a:buNone/>
              <a:defRPr sz="1600" b="1"/>
            </a:lvl6pPr>
            <a:lvl7pPr marL="2743200" indent="0" rtl="0">
              <a:buFont typeface="Georgia"/>
              <a:buNone/>
              <a:defRPr sz="1600" b="1"/>
            </a:lvl7pPr>
            <a:lvl8pPr marL="3200400" indent="0" rtl="0">
              <a:buFont typeface="Georgia"/>
              <a:buNone/>
              <a:defRPr sz="1600" b="1"/>
            </a:lvl8pPr>
            <a:lvl9pPr marL="3657600" indent="0" rtl="0">
              <a:buFont typeface="Georgia"/>
              <a:buNone/>
              <a:defRPr sz="1600" b="1"/>
            </a:lvl9pPr>
          </a:lstStyle>
          <a:p>
            <a:endParaRPr/>
          </a:p>
        </p:txBody>
      </p:sp>
      <p:sp>
        <p:nvSpPr>
          <p:cNvPr id="50" name="Shape 50"/>
          <p:cNvSpPr txBox="1">
            <a:spLocks noGrp="1"/>
          </p:cNvSpPr>
          <p:nvPr>
            <p:ph type="body" idx="2"/>
          </p:nvPr>
        </p:nvSpPr>
        <p:spPr>
          <a:xfrm>
            <a:off x="457200" y="1631633"/>
            <a:ext cx="4040187" cy="296322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1" name="Shape 51"/>
          <p:cNvSpPr txBox="1">
            <a:spLocks noGrp="1"/>
          </p:cNvSpPr>
          <p:nvPr>
            <p:ph type="body" idx="3"/>
          </p:nvPr>
        </p:nvSpPr>
        <p:spPr>
          <a:xfrm>
            <a:off x="4645026" y="1151572"/>
            <a:ext cx="4041774" cy="480059"/>
          </a:xfrm>
          <a:prstGeom prst="rect">
            <a:avLst/>
          </a:prstGeom>
          <a:noFill/>
          <a:ln>
            <a:noFill/>
          </a:ln>
        </p:spPr>
        <p:txBody>
          <a:bodyPr lIns="91425" tIns="91425" rIns="91425" bIns="91425" anchor="b" anchorCtr="0"/>
          <a:lstStyle>
            <a:lvl1pPr marL="0" indent="0" rtl="0">
              <a:buFont typeface="Georgia"/>
              <a:buNone/>
              <a:defRPr sz="2400" b="1"/>
            </a:lvl1pPr>
            <a:lvl2pPr marL="457200" indent="0" rtl="0">
              <a:buFont typeface="Georgia"/>
              <a:buNone/>
              <a:defRPr sz="2000" b="1"/>
            </a:lvl2pPr>
            <a:lvl3pPr marL="914400" indent="0" rtl="0">
              <a:buFont typeface="Georgia"/>
              <a:buNone/>
              <a:defRPr sz="1800" b="1"/>
            </a:lvl3pPr>
            <a:lvl4pPr marL="1371600" indent="0" rtl="0">
              <a:buFont typeface="Georgia"/>
              <a:buNone/>
              <a:defRPr sz="1600" b="1"/>
            </a:lvl4pPr>
            <a:lvl5pPr marL="1828800" indent="0" rtl="0">
              <a:buFont typeface="Georgia"/>
              <a:buNone/>
              <a:defRPr sz="1600" b="1"/>
            </a:lvl5pPr>
            <a:lvl6pPr marL="2286000" indent="0" rtl="0">
              <a:buFont typeface="Georgia"/>
              <a:buNone/>
              <a:defRPr sz="1600" b="1"/>
            </a:lvl6pPr>
            <a:lvl7pPr marL="2743200" indent="0" rtl="0">
              <a:buFont typeface="Georgia"/>
              <a:buNone/>
              <a:defRPr sz="1600" b="1"/>
            </a:lvl7pPr>
            <a:lvl8pPr marL="3200400" indent="0" rtl="0">
              <a:buFont typeface="Georgia"/>
              <a:buNone/>
              <a:defRPr sz="1600" b="1"/>
            </a:lvl8pPr>
            <a:lvl9pPr marL="3657600" indent="0" rtl="0">
              <a:buFont typeface="Georgia"/>
              <a:buNone/>
              <a:defRPr sz="1600" b="1"/>
            </a:lvl9pPr>
          </a:lstStyle>
          <a:p>
            <a:endParaRPr/>
          </a:p>
        </p:txBody>
      </p:sp>
      <p:sp>
        <p:nvSpPr>
          <p:cNvPr id="52" name="Shape 52"/>
          <p:cNvSpPr txBox="1">
            <a:spLocks noGrp="1"/>
          </p:cNvSpPr>
          <p:nvPr>
            <p:ph type="body" idx="4"/>
          </p:nvPr>
        </p:nvSpPr>
        <p:spPr>
          <a:xfrm>
            <a:off x="4645026" y="1631633"/>
            <a:ext cx="4041774" cy="296322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457200"/>
            <a:ext cx="7772400" cy="857250"/>
          </a:xfrm>
          <a:prstGeom prst="rect">
            <a:avLst/>
          </a:prstGeom>
          <a:noFill/>
          <a:ln>
            <a:noFill/>
          </a:ln>
        </p:spPr>
        <p:txBody>
          <a:bodyPr lIns="91425" tIns="91425" rIns="91425" bIns="91425" anchor="t" anchorCtr="0"/>
          <a:lstStyle>
            <a:lvl1pPr algn="l" rtl="0">
              <a:spcBef>
                <a:spcPts val="0"/>
              </a:spcBef>
              <a:spcAft>
                <a:spcPts val="0"/>
              </a:spcAft>
              <a:defRPr sz="2800">
                <a:solidFill>
                  <a:schemeClr val="dk2"/>
                </a:solidFill>
                <a:latin typeface="Georgia"/>
                <a:ea typeface="Georgia"/>
                <a:cs typeface="Georgia"/>
                <a:sym typeface="Georgia"/>
              </a:defRPr>
            </a:lvl1pPr>
            <a:lvl2pPr algn="l" rtl="0">
              <a:spcBef>
                <a:spcPts val="0"/>
              </a:spcBef>
              <a:spcAft>
                <a:spcPts val="0"/>
              </a:spcAft>
              <a:defRPr sz="2800">
                <a:solidFill>
                  <a:schemeClr val="dk2"/>
                </a:solidFill>
                <a:latin typeface="Georgia"/>
                <a:ea typeface="Georgia"/>
                <a:cs typeface="Georgia"/>
                <a:sym typeface="Georgia"/>
              </a:defRPr>
            </a:lvl2pPr>
            <a:lvl3pPr algn="l" rtl="0">
              <a:spcBef>
                <a:spcPts val="0"/>
              </a:spcBef>
              <a:spcAft>
                <a:spcPts val="0"/>
              </a:spcAft>
              <a:defRPr sz="2800">
                <a:solidFill>
                  <a:schemeClr val="dk2"/>
                </a:solidFill>
                <a:latin typeface="Georgia"/>
                <a:ea typeface="Georgia"/>
                <a:cs typeface="Georgia"/>
                <a:sym typeface="Georgia"/>
              </a:defRPr>
            </a:lvl3pPr>
            <a:lvl4pPr algn="l" rtl="0">
              <a:spcBef>
                <a:spcPts val="0"/>
              </a:spcBef>
              <a:spcAft>
                <a:spcPts val="0"/>
              </a:spcAft>
              <a:defRPr sz="2800">
                <a:solidFill>
                  <a:schemeClr val="dk2"/>
                </a:solidFill>
                <a:latin typeface="Georgia"/>
                <a:ea typeface="Georgia"/>
                <a:cs typeface="Georgia"/>
                <a:sym typeface="Georgia"/>
              </a:defRPr>
            </a:lvl4pPr>
            <a:lvl5pPr algn="l" rtl="0">
              <a:spcBef>
                <a:spcPts val="0"/>
              </a:spcBef>
              <a:spcAft>
                <a:spcPts val="0"/>
              </a:spcAft>
              <a:defRPr sz="2800">
                <a:solidFill>
                  <a:schemeClr val="dk2"/>
                </a:solidFill>
                <a:latin typeface="Georgia"/>
                <a:ea typeface="Georgia"/>
                <a:cs typeface="Georgia"/>
                <a:sym typeface="Georgia"/>
              </a:defRPr>
            </a:lvl5pPr>
            <a:lvl6pPr marL="457200" algn="l" rtl="0">
              <a:spcBef>
                <a:spcPts val="0"/>
              </a:spcBef>
              <a:spcAft>
                <a:spcPts val="0"/>
              </a:spcAft>
              <a:defRPr sz="2800">
                <a:solidFill>
                  <a:schemeClr val="dk2"/>
                </a:solidFill>
                <a:latin typeface="Georgia"/>
                <a:ea typeface="Georgia"/>
                <a:cs typeface="Georgia"/>
                <a:sym typeface="Georgia"/>
              </a:defRPr>
            </a:lvl6pPr>
            <a:lvl7pPr marL="914400" algn="l" rtl="0">
              <a:spcBef>
                <a:spcPts val="0"/>
              </a:spcBef>
              <a:spcAft>
                <a:spcPts val="0"/>
              </a:spcAft>
              <a:defRPr sz="2800">
                <a:solidFill>
                  <a:schemeClr val="dk2"/>
                </a:solidFill>
                <a:latin typeface="Georgia"/>
                <a:ea typeface="Georgia"/>
                <a:cs typeface="Georgia"/>
                <a:sym typeface="Georgia"/>
              </a:defRPr>
            </a:lvl7pPr>
            <a:lvl8pPr marL="1371600" algn="l" rtl="0">
              <a:spcBef>
                <a:spcPts val="0"/>
              </a:spcBef>
              <a:spcAft>
                <a:spcPts val="0"/>
              </a:spcAft>
              <a:defRPr sz="2800">
                <a:solidFill>
                  <a:schemeClr val="dk2"/>
                </a:solidFill>
                <a:latin typeface="Georgia"/>
                <a:ea typeface="Georgia"/>
                <a:cs typeface="Georgia"/>
                <a:sym typeface="Georgia"/>
              </a:defRPr>
            </a:lvl8pPr>
            <a:lvl9pPr marL="1828800" algn="l" rtl="0">
              <a:spcBef>
                <a:spcPts val="0"/>
              </a:spcBef>
              <a:spcAft>
                <a:spcPts val="0"/>
              </a:spcAft>
              <a:defRPr sz="2800">
                <a:solidFill>
                  <a:schemeClr val="dk2"/>
                </a:solidFill>
                <a:latin typeface="Georgia"/>
                <a:ea typeface="Georgia"/>
                <a:cs typeface="Georgia"/>
                <a:sym typeface="Georgia"/>
              </a:defRPr>
            </a:lvl9pPr>
          </a:lstStyle>
          <a:p>
            <a:endParaRPr/>
          </a:p>
        </p:txBody>
      </p:sp>
      <p:sp>
        <p:nvSpPr>
          <p:cNvPr id="55" name="Shape 55"/>
          <p:cNvSpPr txBox="1">
            <a:spLocks noGrp="1"/>
          </p:cNvSpPr>
          <p:nvPr>
            <p:ph type="body" idx="1"/>
          </p:nvPr>
        </p:nvSpPr>
        <p:spPr>
          <a:xfrm>
            <a:off x="685800" y="1485900"/>
            <a:ext cx="3809999" cy="290322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6" name="Shape 56"/>
          <p:cNvSpPr txBox="1">
            <a:spLocks noGrp="1"/>
          </p:cNvSpPr>
          <p:nvPr>
            <p:ph type="body" idx="2"/>
          </p:nvPr>
        </p:nvSpPr>
        <p:spPr>
          <a:xfrm>
            <a:off x="4648200" y="1485900"/>
            <a:ext cx="3809999" cy="290322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85800" y="457200"/>
            <a:ext cx="7772400" cy="857250"/>
          </a:xfrm>
          <a:prstGeom prst="rect">
            <a:avLst/>
          </a:prstGeom>
          <a:noFill/>
          <a:ln>
            <a:noFill/>
          </a:ln>
        </p:spPr>
        <p:txBody>
          <a:bodyPr lIns="91425" tIns="91425" rIns="91425" bIns="91425" anchor="t" anchorCtr="0"/>
          <a:lstStyle>
            <a:lvl1pPr algn="l" rtl="0">
              <a:spcBef>
                <a:spcPts val="0"/>
              </a:spcBef>
              <a:spcAft>
                <a:spcPts val="0"/>
              </a:spcAft>
              <a:defRPr sz="2800">
                <a:solidFill>
                  <a:schemeClr val="dk2"/>
                </a:solidFill>
                <a:latin typeface="Georgia"/>
                <a:ea typeface="Georgia"/>
                <a:cs typeface="Georgia"/>
                <a:sym typeface="Georgia"/>
              </a:defRPr>
            </a:lvl1pPr>
            <a:lvl2pPr algn="l" rtl="0">
              <a:spcBef>
                <a:spcPts val="0"/>
              </a:spcBef>
              <a:spcAft>
                <a:spcPts val="0"/>
              </a:spcAft>
              <a:defRPr sz="2800">
                <a:solidFill>
                  <a:schemeClr val="dk2"/>
                </a:solidFill>
                <a:latin typeface="Georgia"/>
                <a:ea typeface="Georgia"/>
                <a:cs typeface="Georgia"/>
                <a:sym typeface="Georgia"/>
              </a:defRPr>
            </a:lvl2pPr>
            <a:lvl3pPr algn="l" rtl="0">
              <a:spcBef>
                <a:spcPts val="0"/>
              </a:spcBef>
              <a:spcAft>
                <a:spcPts val="0"/>
              </a:spcAft>
              <a:defRPr sz="2800">
                <a:solidFill>
                  <a:schemeClr val="dk2"/>
                </a:solidFill>
                <a:latin typeface="Georgia"/>
                <a:ea typeface="Georgia"/>
                <a:cs typeface="Georgia"/>
                <a:sym typeface="Georgia"/>
              </a:defRPr>
            </a:lvl3pPr>
            <a:lvl4pPr algn="l" rtl="0">
              <a:spcBef>
                <a:spcPts val="0"/>
              </a:spcBef>
              <a:spcAft>
                <a:spcPts val="0"/>
              </a:spcAft>
              <a:defRPr sz="2800">
                <a:solidFill>
                  <a:schemeClr val="dk2"/>
                </a:solidFill>
                <a:latin typeface="Georgia"/>
                <a:ea typeface="Georgia"/>
                <a:cs typeface="Georgia"/>
                <a:sym typeface="Georgia"/>
              </a:defRPr>
            </a:lvl4pPr>
            <a:lvl5pPr algn="l" rtl="0">
              <a:spcBef>
                <a:spcPts val="0"/>
              </a:spcBef>
              <a:spcAft>
                <a:spcPts val="0"/>
              </a:spcAft>
              <a:defRPr sz="2800">
                <a:solidFill>
                  <a:schemeClr val="dk2"/>
                </a:solidFill>
                <a:latin typeface="Georgia"/>
                <a:ea typeface="Georgia"/>
                <a:cs typeface="Georgia"/>
                <a:sym typeface="Georgia"/>
              </a:defRPr>
            </a:lvl5pPr>
            <a:lvl6pPr marL="457200" algn="l" rtl="0">
              <a:spcBef>
                <a:spcPts val="0"/>
              </a:spcBef>
              <a:spcAft>
                <a:spcPts val="0"/>
              </a:spcAft>
              <a:defRPr sz="2800">
                <a:solidFill>
                  <a:schemeClr val="dk2"/>
                </a:solidFill>
                <a:latin typeface="Georgia"/>
                <a:ea typeface="Georgia"/>
                <a:cs typeface="Georgia"/>
                <a:sym typeface="Georgia"/>
              </a:defRPr>
            </a:lvl6pPr>
            <a:lvl7pPr marL="914400" algn="l" rtl="0">
              <a:spcBef>
                <a:spcPts val="0"/>
              </a:spcBef>
              <a:spcAft>
                <a:spcPts val="0"/>
              </a:spcAft>
              <a:defRPr sz="2800">
                <a:solidFill>
                  <a:schemeClr val="dk2"/>
                </a:solidFill>
                <a:latin typeface="Georgia"/>
                <a:ea typeface="Georgia"/>
                <a:cs typeface="Georgia"/>
                <a:sym typeface="Georgia"/>
              </a:defRPr>
            </a:lvl7pPr>
            <a:lvl8pPr marL="1371600" algn="l" rtl="0">
              <a:spcBef>
                <a:spcPts val="0"/>
              </a:spcBef>
              <a:spcAft>
                <a:spcPts val="0"/>
              </a:spcAft>
              <a:defRPr sz="2800">
                <a:solidFill>
                  <a:schemeClr val="dk2"/>
                </a:solidFill>
                <a:latin typeface="Georgia"/>
                <a:ea typeface="Georgia"/>
                <a:cs typeface="Georgia"/>
                <a:sym typeface="Georgia"/>
              </a:defRPr>
            </a:lvl8pPr>
            <a:lvl9pPr marL="1828800" algn="l" rtl="0">
              <a:spcBef>
                <a:spcPts val="0"/>
              </a:spcBef>
              <a:spcAft>
                <a:spcPts val="0"/>
              </a:spcAft>
              <a:defRPr sz="2800">
                <a:solidFill>
                  <a:schemeClr val="dk2"/>
                </a:solidFill>
                <a:latin typeface="Georgia"/>
                <a:ea typeface="Georgia"/>
                <a:cs typeface="Georgia"/>
                <a:sym typeface="Georgia"/>
              </a:defRPr>
            </a:lvl9pPr>
          </a:lstStyle>
          <a:p>
            <a:endParaRPr/>
          </a:p>
        </p:txBody>
      </p:sp>
      <p:sp>
        <p:nvSpPr>
          <p:cNvPr id="59" name="Shape 59"/>
          <p:cNvSpPr txBox="1">
            <a:spLocks noGrp="1"/>
          </p:cNvSpPr>
          <p:nvPr>
            <p:ph type="body" idx="1"/>
          </p:nvPr>
        </p:nvSpPr>
        <p:spPr>
          <a:xfrm>
            <a:off x="685800" y="1485900"/>
            <a:ext cx="7772400" cy="2902743"/>
          </a:xfrm>
          <a:prstGeom prst="rect">
            <a:avLst/>
          </a:prstGeom>
          <a:noFill/>
          <a:ln>
            <a:noFill/>
          </a:ln>
        </p:spPr>
        <p:txBody>
          <a:bodyPr lIns="91425" tIns="91425" rIns="91425" bIns="91425" anchor="t" anchorCtr="0"/>
          <a:lstStyle>
            <a:lvl1pPr marL="168275" indent="-53975" algn="l" rtl="0">
              <a:spcBef>
                <a:spcPts val="480"/>
              </a:spcBef>
              <a:spcAft>
                <a:spcPts val="0"/>
              </a:spcAft>
              <a:buClr>
                <a:schemeClr val="dk1"/>
              </a:buClr>
              <a:buFont typeface="Georgia"/>
              <a:buChar char="▪"/>
              <a:defRPr sz="2400">
                <a:solidFill>
                  <a:schemeClr val="dk1"/>
                </a:solidFill>
                <a:latin typeface="Georgia"/>
                <a:ea typeface="Georgia"/>
                <a:cs typeface="Georgia"/>
                <a:sym typeface="Georgia"/>
              </a:defRPr>
            </a:lvl1pPr>
            <a:lvl2pPr marL="455613" indent="-80962" algn="l" rtl="0">
              <a:spcBef>
                <a:spcPts val="400"/>
              </a:spcBef>
              <a:spcAft>
                <a:spcPts val="0"/>
              </a:spcAft>
              <a:buClr>
                <a:schemeClr val="dk1"/>
              </a:buClr>
              <a:buFont typeface="Georgia"/>
              <a:buChar char="▪"/>
              <a:defRPr sz="2000">
                <a:solidFill>
                  <a:schemeClr val="dk1"/>
                </a:solidFill>
                <a:latin typeface="Georgia"/>
                <a:ea typeface="Georgia"/>
                <a:cs typeface="Georgia"/>
                <a:sym typeface="Georgia"/>
              </a:defRPr>
            </a:lvl2pPr>
            <a:lvl3pPr marL="742950" indent="-98425" algn="l" rtl="0">
              <a:spcBef>
                <a:spcPts val="360"/>
              </a:spcBef>
              <a:spcAft>
                <a:spcPts val="0"/>
              </a:spcAft>
              <a:buClr>
                <a:schemeClr val="dk1"/>
              </a:buClr>
              <a:buFont typeface="Georgia"/>
              <a:buChar char="▪"/>
              <a:defRPr>
                <a:solidFill>
                  <a:schemeClr val="dk1"/>
                </a:solidFill>
                <a:latin typeface="Georgia"/>
                <a:ea typeface="Georgia"/>
                <a:cs typeface="Georgia"/>
                <a:sym typeface="Georgia"/>
              </a:defRPr>
            </a:lvl3pPr>
            <a:lvl4pPr marL="1030288" indent="-103187" algn="l" rtl="0">
              <a:spcBef>
                <a:spcPts val="320"/>
              </a:spcBef>
              <a:spcAft>
                <a:spcPts val="0"/>
              </a:spcAft>
              <a:buClr>
                <a:schemeClr val="dk1"/>
              </a:buClr>
              <a:buFont typeface="Georgia"/>
              <a:buChar char="▪"/>
              <a:defRPr sz="1600">
                <a:solidFill>
                  <a:schemeClr val="dk1"/>
                </a:solidFill>
                <a:latin typeface="Georgia"/>
                <a:ea typeface="Georgia"/>
                <a:cs typeface="Georgia"/>
                <a:sym typeface="Georgia"/>
              </a:defRPr>
            </a:lvl4pPr>
            <a:lvl5pPr marL="1317625" indent="-98425" algn="l" rtl="0">
              <a:spcBef>
                <a:spcPts val="320"/>
              </a:spcBef>
              <a:spcAft>
                <a:spcPts val="0"/>
              </a:spcAft>
              <a:buClr>
                <a:schemeClr val="dk1"/>
              </a:buClr>
              <a:buFont typeface="Georgia"/>
              <a:buChar char="▪"/>
              <a:defRPr sz="1600">
                <a:solidFill>
                  <a:schemeClr val="dk1"/>
                </a:solidFill>
                <a:latin typeface="Georgia"/>
                <a:ea typeface="Georgia"/>
                <a:cs typeface="Georgia"/>
                <a:sym typeface="Georgia"/>
              </a:defRPr>
            </a:lvl5pPr>
            <a:lvl6pPr marL="1774825" indent="-98425" algn="l" rtl="0">
              <a:spcBef>
                <a:spcPts val="320"/>
              </a:spcBef>
              <a:spcAft>
                <a:spcPts val="0"/>
              </a:spcAft>
              <a:buClr>
                <a:schemeClr val="dk1"/>
              </a:buClr>
              <a:buFont typeface="Georgia"/>
              <a:buChar char="▪"/>
              <a:defRPr sz="1600">
                <a:solidFill>
                  <a:schemeClr val="dk1"/>
                </a:solidFill>
                <a:latin typeface="Georgia"/>
                <a:ea typeface="Georgia"/>
                <a:cs typeface="Georgia"/>
                <a:sym typeface="Georgia"/>
              </a:defRPr>
            </a:lvl6pPr>
            <a:lvl7pPr marL="2232025" indent="-98425" algn="l" rtl="0">
              <a:spcBef>
                <a:spcPts val="320"/>
              </a:spcBef>
              <a:spcAft>
                <a:spcPts val="0"/>
              </a:spcAft>
              <a:buClr>
                <a:schemeClr val="dk1"/>
              </a:buClr>
              <a:buFont typeface="Georgia"/>
              <a:buChar char="▪"/>
              <a:defRPr sz="1600">
                <a:solidFill>
                  <a:schemeClr val="dk1"/>
                </a:solidFill>
                <a:latin typeface="Georgia"/>
                <a:ea typeface="Georgia"/>
                <a:cs typeface="Georgia"/>
                <a:sym typeface="Georgia"/>
              </a:defRPr>
            </a:lvl7pPr>
            <a:lvl8pPr marL="2689225" indent="-98425" algn="l" rtl="0">
              <a:spcBef>
                <a:spcPts val="320"/>
              </a:spcBef>
              <a:spcAft>
                <a:spcPts val="0"/>
              </a:spcAft>
              <a:buClr>
                <a:schemeClr val="dk1"/>
              </a:buClr>
              <a:buFont typeface="Georgia"/>
              <a:buChar char="▪"/>
              <a:defRPr sz="1600">
                <a:solidFill>
                  <a:schemeClr val="dk1"/>
                </a:solidFill>
                <a:latin typeface="Georgia"/>
                <a:ea typeface="Georgia"/>
                <a:cs typeface="Georgia"/>
                <a:sym typeface="Georgia"/>
              </a:defRPr>
            </a:lvl8pPr>
            <a:lvl9pPr marL="3146425" indent="-98425" algn="l" rtl="0">
              <a:spcBef>
                <a:spcPts val="320"/>
              </a:spcBef>
              <a:spcAft>
                <a:spcPts val="0"/>
              </a:spcAft>
              <a:buClr>
                <a:schemeClr val="dk1"/>
              </a:buClr>
              <a:buFont typeface="Georgia"/>
              <a:buChar char="▪"/>
              <a:defRPr sz="1600">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606039"/>
            <a:ext cx="7772400" cy="1303020"/>
          </a:xfrm>
          <a:prstGeom prst="rect">
            <a:avLst/>
          </a:prstGeom>
          <a:noFill/>
          <a:ln>
            <a:noFill/>
          </a:ln>
        </p:spPr>
        <p:txBody>
          <a:bodyPr lIns="91425" tIns="91425" rIns="91425" bIns="91425" anchor="t" anchorCtr="0"/>
          <a:lstStyle>
            <a:lvl1pPr marL="0" marR="0" indent="0" algn="ctr" rtl="0">
              <a:spcBef>
                <a:spcPts val="0"/>
              </a:spcBef>
              <a:spcAft>
                <a:spcPts val="0"/>
              </a:spcAft>
              <a:defRPr sz="3200" b="0" i="0" u="none" strike="noStrike" cap="none" baseline="0">
                <a:solidFill>
                  <a:schemeClr val="dk2"/>
                </a:solidFill>
                <a:latin typeface="Georgia"/>
                <a:ea typeface="Georgia"/>
                <a:cs typeface="Georgia"/>
                <a:sym typeface="Georgi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9" name="Shape 29"/>
          <p:cNvSpPr txBox="1">
            <a:spLocks noGrp="1"/>
          </p:cNvSpPr>
          <p:nvPr>
            <p:ph type="subTitle" idx="1"/>
          </p:nvPr>
        </p:nvSpPr>
        <p:spPr>
          <a:xfrm>
            <a:off x="685800" y="4046220"/>
            <a:ext cx="7772400" cy="411480"/>
          </a:xfrm>
          <a:prstGeom prst="rect">
            <a:avLst/>
          </a:prstGeom>
          <a:noFill/>
          <a:ln>
            <a:noFill/>
          </a:ln>
        </p:spPr>
        <p:txBody>
          <a:bodyPr lIns="91425" tIns="91425" rIns="91425" bIns="91425" anchor="t" anchorCtr="0"/>
          <a:lstStyle>
            <a:lvl1pPr marL="0" marR="0" indent="0" algn="ctr" rtl="0">
              <a:spcBef>
                <a:spcPts val="360"/>
              </a:spcBef>
              <a:spcAft>
                <a:spcPts val="0"/>
              </a:spcAft>
              <a:buClr>
                <a:schemeClr val="dk1"/>
              </a:buClr>
              <a:buFont typeface="Georgia"/>
              <a:buNone/>
              <a:defRPr sz="1800" b="0" i="0" u="none" strike="noStrike" cap="none" baseline="0">
                <a:solidFill>
                  <a:schemeClr val="dk1"/>
                </a:solidFill>
                <a:latin typeface="Georgia"/>
                <a:ea typeface="Georgia"/>
                <a:cs typeface="Georgia"/>
                <a:sym typeface="Georgia"/>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792288" y="3600450"/>
            <a:ext cx="5486399" cy="425767"/>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8" name="Shape 38"/>
          <p:cNvSpPr>
            <a:spLocks noGrp="1"/>
          </p:cNvSpPr>
          <p:nvPr>
            <p:ph type="pic" idx="2"/>
          </p:nvPr>
        </p:nvSpPr>
        <p:spPr>
          <a:xfrm>
            <a:off x="1792288" y="460057"/>
            <a:ext cx="5486399" cy="3086099"/>
          </a:xfrm>
          <a:prstGeom prst="rect">
            <a:avLst/>
          </a:prstGeom>
          <a:noFill/>
          <a:ln>
            <a:noFill/>
          </a:ln>
        </p:spPr>
        <p:txBody>
          <a:bodyPr lIns="91425" tIns="91425" rIns="91425" bIns="91425" anchor="t" anchorCtr="0"/>
          <a:lstStyle>
            <a:lvl1pPr marL="0" marR="0" indent="0" algn="r" rtl="0">
              <a:buClr>
                <a:srgbClr val="EDE3BD"/>
              </a:buClr>
              <a:buFont typeface="Georgia"/>
              <a:buNone/>
              <a:defRPr sz="3200" b="0" i="0" u="none" strike="noStrike" cap="none" baseline="0">
                <a:solidFill>
                  <a:srgbClr val="EDE3BD"/>
                </a:solidFill>
                <a:latin typeface="Georgia"/>
                <a:ea typeface="Georgia"/>
                <a:cs typeface="Georgia"/>
                <a:sym typeface="Georgia"/>
              </a:defRPr>
            </a:lvl1pPr>
            <a:lvl2pPr marL="457200" marR="0" indent="0" algn="l" rtl="0">
              <a:buFont typeface="Arial"/>
              <a:buNone/>
              <a:defRPr sz="2800" b="0" i="0" u="none" strike="noStrike" cap="none" baseline="0"/>
            </a:lvl2pPr>
            <a:lvl3pPr marL="914400" marR="0" indent="0" algn="l" rtl="0">
              <a:buFont typeface="Arial"/>
              <a:buNone/>
              <a:defRPr sz="2400" b="0" i="0" u="none" strike="noStrike" cap="none" baseline="0"/>
            </a:lvl3pPr>
            <a:lvl4pPr marL="1371600" marR="0" indent="0" algn="l" rtl="0">
              <a:buFont typeface="Arial"/>
              <a:buNone/>
              <a:defRPr sz="2000" b="0" i="0" u="none" strike="noStrike" cap="none" baseline="0"/>
            </a:lvl4pPr>
            <a:lvl5pPr marL="1828800" marR="0" indent="0" algn="l" rtl="0">
              <a:buFont typeface="Arial"/>
              <a:buNone/>
              <a:defRPr sz="2000" b="0" i="0" u="none" strike="noStrike" cap="none" baseline="0"/>
            </a:lvl5pPr>
            <a:lvl6pPr marL="2286000" marR="0" indent="0" algn="l" rtl="0">
              <a:buFont typeface="Arial"/>
              <a:buNone/>
              <a:defRPr sz="2000" b="0" i="0" u="none" strike="noStrike" cap="none" baseline="0"/>
            </a:lvl6pPr>
            <a:lvl7pPr marL="2743200" marR="0" indent="0" algn="l" rtl="0">
              <a:buFont typeface="Arial"/>
              <a:buNone/>
              <a:defRPr sz="2000" b="0" i="0" u="none" strike="noStrike" cap="none" baseline="0"/>
            </a:lvl7pPr>
            <a:lvl8pPr marL="3200400" marR="0" indent="0" algn="l" rtl="0">
              <a:buFont typeface="Arial"/>
              <a:buNone/>
              <a:defRPr sz="2000" b="0" i="0" u="none" strike="noStrike" cap="none" baseline="0"/>
            </a:lvl8pPr>
            <a:lvl9pPr marL="3657600" marR="0" indent="0" algn="l" rtl="0">
              <a:buFont typeface="Arial"/>
              <a:buNone/>
              <a:defRPr sz="2000" b="0" i="0" u="none" strike="noStrike" cap="none" baseline="0"/>
            </a:lvl9pPr>
          </a:lstStyle>
          <a:p>
            <a:endParaRPr/>
          </a:p>
        </p:txBody>
      </p:sp>
      <p:sp>
        <p:nvSpPr>
          <p:cNvPr id="39" name="Shape 39"/>
          <p:cNvSpPr txBox="1">
            <a:spLocks noGrp="1"/>
          </p:cNvSpPr>
          <p:nvPr>
            <p:ph type="body" idx="1"/>
          </p:nvPr>
        </p:nvSpPr>
        <p:spPr>
          <a:xfrm>
            <a:off x="1792288" y="4026218"/>
            <a:ext cx="5486399" cy="602932"/>
          </a:xfrm>
          <a:prstGeom prst="rect">
            <a:avLst/>
          </a:prstGeom>
          <a:noFill/>
          <a:ln>
            <a:noFill/>
          </a:ln>
        </p:spPr>
        <p:txBody>
          <a:bodyPr lIns="91425" tIns="91425" rIns="91425" bIns="91425" anchor="t" anchorCtr="0"/>
          <a:lstStyle>
            <a:lvl1pPr marL="0" indent="0" rtl="0">
              <a:buFont typeface="Georgia"/>
              <a:buNone/>
              <a:defRPr sz="1400"/>
            </a:lvl1pPr>
            <a:lvl2pPr marL="457200" indent="0" rtl="0">
              <a:buFont typeface="Georgia"/>
              <a:buNone/>
              <a:defRPr sz="1200"/>
            </a:lvl2pPr>
            <a:lvl3pPr marL="914400" indent="0" rtl="0">
              <a:buFont typeface="Georgia"/>
              <a:buNone/>
              <a:defRPr sz="1000"/>
            </a:lvl3pPr>
            <a:lvl4pPr marL="1371600" indent="0" rtl="0">
              <a:buFont typeface="Georgia"/>
              <a:buNone/>
              <a:defRPr sz="900"/>
            </a:lvl4pPr>
            <a:lvl5pPr marL="1828800" indent="0" rtl="0">
              <a:buFont typeface="Georgia"/>
              <a:buNone/>
              <a:defRPr sz="900"/>
            </a:lvl5pPr>
            <a:lvl6pPr marL="2286000" indent="0" rtl="0">
              <a:buFont typeface="Georgia"/>
              <a:buNone/>
              <a:defRPr sz="900"/>
            </a:lvl6pPr>
            <a:lvl7pPr marL="2743200" indent="0" rtl="0">
              <a:buFont typeface="Georgia"/>
              <a:buNone/>
              <a:defRPr sz="900"/>
            </a:lvl7pPr>
            <a:lvl8pPr marL="3200400" indent="0" rtl="0">
              <a:buFont typeface="Georgia"/>
              <a:buNone/>
              <a:defRPr sz="900"/>
            </a:lvl8pPr>
            <a:lvl9pPr marL="3657600" indent="0" rtl="0">
              <a:buFont typeface="Georgia"/>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4311"/>
            <a:ext cx="3008313" cy="871537"/>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2" name="Shape 42"/>
          <p:cNvSpPr txBox="1">
            <a:spLocks noGrp="1"/>
          </p:cNvSpPr>
          <p:nvPr>
            <p:ph type="body" idx="1"/>
          </p:nvPr>
        </p:nvSpPr>
        <p:spPr>
          <a:xfrm>
            <a:off x="3575050" y="204311"/>
            <a:ext cx="5111750" cy="4390547"/>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3" name="Shape 43"/>
          <p:cNvSpPr txBox="1">
            <a:spLocks noGrp="1"/>
          </p:cNvSpPr>
          <p:nvPr>
            <p:ph type="body" idx="2"/>
          </p:nvPr>
        </p:nvSpPr>
        <p:spPr>
          <a:xfrm>
            <a:off x="457200" y="1075849"/>
            <a:ext cx="3008313" cy="3519010"/>
          </a:xfrm>
          <a:prstGeom prst="rect">
            <a:avLst/>
          </a:prstGeom>
          <a:noFill/>
          <a:ln>
            <a:noFill/>
          </a:ln>
        </p:spPr>
        <p:txBody>
          <a:bodyPr lIns="91425" tIns="91425" rIns="91425" bIns="91425" anchor="t" anchorCtr="0"/>
          <a:lstStyle>
            <a:lvl1pPr marL="0" indent="0" rtl="0">
              <a:buFont typeface="Georgia"/>
              <a:buNone/>
              <a:defRPr sz="1400"/>
            </a:lvl1pPr>
            <a:lvl2pPr marL="457200" indent="0" rtl="0">
              <a:buFont typeface="Georgia"/>
              <a:buNone/>
              <a:defRPr sz="1200"/>
            </a:lvl2pPr>
            <a:lvl3pPr marL="914400" indent="0" rtl="0">
              <a:buFont typeface="Georgia"/>
              <a:buNone/>
              <a:defRPr sz="1000"/>
            </a:lvl3pPr>
            <a:lvl4pPr marL="1371600" indent="0" rtl="0">
              <a:buFont typeface="Georgia"/>
              <a:buNone/>
              <a:defRPr sz="900"/>
            </a:lvl4pPr>
            <a:lvl5pPr marL="1828800" indent="0" rtl="0">
              <a:buFont typeface="Georgia"/>
              <a:buNone/>
              <a:defRPr sz="900"/>
            </a:lvl5pPr>
            <a:lvl6pPr marL="2286000" indent="0" rtl="0">
              <a:buFont typeface="Georgia"/>
              <a:buNone/>
              <a:defRPr sz="900"/>
            </a:lvl6pPr>
            <a:lvl7pPr marL="2743200" indent="0" rtl="0">
              <a:buFont typeface="Georgia"/>
              <a:buNone/>
              <a:defRPr sz="900"/>
            </a:lvl7pPr>
            <a:lvl8pPr marL="3200400" indent="0" rtl="0">
              <a:buFont typeface="Georgia"/>
              <a:buNone/>
              <a:defRPr sz="900"/>
            </a:lvl8pPr>
            <a:lvl9pPr marL="3657600" indent="0" rtl="0">
              <a:buFont typeface="Georgia"/>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 Id="rId9"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457200"/>
            <a:ext cx="7772400" cy="857250"/>
          </a:xfrm>
          <a:prstGeom prst="rect">
            <a:avLst/>
          </a:prstGeom>
          <a:noFill/>
          <a:ln>
            <a:noFill/>
          </a:ln>
        </p:spPr>
        <p:txBody>
          <a:bodyPr lIns="91425" tIns="91425" rIns="91425" bIns="91425" anchor="ctr" anchorCtr="0"/>
          <a:lstStyle>
            <a:lvl1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1pPr>
            <a:lvl2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2pPr>
            <a:lvl3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3pPr>
            <a:lvl4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4pPr>
            <a:lvl5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5pPr>
            <a:lvl6pPr marL="4572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6pPr>
            <a:lvl7pPr marL="9144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7pPr>
            <a:lvl8pPr marL="13716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8pPr>
            <a:lvl9pPr marL="18288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9pPr>
          </a:lstStyle>
          <a:p>
            <a:endParaRPr/>
          </a:p>
        </p:txBody>
      </p:sp>
      <p:sp>
        <p:nvSpPr>
          <p:cNvPr id="24" name="Shape 24"/>
          <p:cNvSpPr txBox="1">
            <a:spLocks noGrp="1"/>
          </p:cNvSpPr>
          <p:nvPr>
            <p:ph type="body" idx="1"/>
          </p:nvPr>
        </p:nvSpPr>
        <p:spPr>
          <a:xfrm>
            <a:off x="685800" y="1485900"/>
            <a:ext cx="7772400" cy="2902743"/>
          </a:xfrm>
          <a:prstGeom prst="rect">
            <a:avLst/>
          </a:prstGeom>
          <a:noFill/>
          <a:ln>
            <a:noFill/>
          </a:ln>
        </p:spPr>
        <p:txBody>
          <a:bodyPr lIns="91425" tIns="91425" rIns="91425" bIns="91425" anchor="t" anchorCtr="0"/>
          <a:lstStyle>
            <a:lvl1pPr marL="168275" marR="0" indent="-53975" algn="l" rtl="0">
              <a:spcBef>
                <a:spcPts val="480"/>
              </a:spcBef>
              <a:spcAft>
                <a:spcPts val="0"/>
              </a:spcAft>
              <a:buClr>
                <a:schemeClr val="dk1"/>
              </a:buClr>
              <a:buFont typeface="Georgia"/>
              <a:buChar char="▪"/>
              <a:defRPr sz="2400" b="0" i="0" u="none" strike="noStrike" cap="none" baseline="0">
                <a:solidFill>
                  <a:schemeClr val="dk1"/>
                </a:solidFill>
                <a:latin typeface="Georgia"/>
                <a:ea typeface="Georgia"/>
                <a:cs typeface="Georgia"/>
                <a:sym typeface="Georgia"/>
              </a:defRPr>
            </a:lvl1pPr>
            <a:lvl2pPr marL="455613" marR="0" indent="-80962" algn="l" rtl="0">
              <a:spcBef>
                <a:spcPts val="400"/>
              </a:spcBef>
              <a:spcAft>
                <a:spcPts val="0"/>
              </a:spcAft>
              <a:buClr>
                <a:schemeClr val="dk1"/>
              </a:buClr>
              <a:buFont typeface="Georgia"/>
              <a:buChar char="▪"/>
              <a:defRPr sz="2000" b="0" i="0" u="none" strike="noStrike" cap="none" baseline="0">
                <a:solidFill>
                  <a:schemeClr val="dk1"/>
                </a:solidFill>
                <a:latin typeface="Georgia"/>
                <a:ea typeface="Georgia"/>
                <a:cs typeface="Georgia"/>
                <a:sym typeface="Georgia"/>
              </a:defRPr>
            </a:lvl2pPr>
            <a:lvl3pPr marL="742950" marR="0" indent="-98425" algn="l" rtl="0">
              <a:spcBef>
                <a:spcPts val="360"/>
              </a:spcBef>
              <a:spcAft>
                <a:spcPts val="0"/>
              </a:spcAft>
              <a:buClr>
                <a:schemeClr val="dk1"/>
              </a:buClr>
              <a:buFont typeface="Georgia"/>
              <a:buChar char="▪"/>
              <a:defRPr sz="1800" b="0" i="0" u="none" strike="noStrike" cap="none" baseline="0">
                <a:solidFill>
                  <a:schemeClr val="dk1"/>
                </a:solidFill>
                <a:latin typeface="Georgia"/>
                <a:ea typeface="Georgia"/>
                <a:cs typeface="Georgia"/>
                <a:sym typeface="Georgia"/>
              </a:defRPr>
            </a:lvl3pPr>
            <a:lvl4pPr marL="1030288" marR="0" indent="-103187"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4pPr>
            <a:lvl5pPr marL="13176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5pPr>
            <a:lvl6pPr marL="17748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6pPr>
            <a:lvl7pPr marL="22320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7pPr>
            <a:lvl8pPr marL="26892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8pPr>
            <a:lvl9pPr marL="31464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9pPr>
          </a:lstStyle>
          <a:p>
            <a:endParaRPr/>
          </a:p>
        </p:txBody>
      </p:sp>
      <p:sp>
        <p:nvSpPr>
          <p:cNvPr id="25" name="Shape 25"/>
          <p:cNvSpPr txBox="1">
            <a:spLocks noGrp="1"/>
          </p:cNvSpPr>
          <p:nvPr>
            <p:ph type="dt" idx="10"/>
          </p:nvPr>
        </p:nvSpPr>
        <p:spPr>
          <a:xfrm>
            <a:off x="685800" y="4686300"/>
            <a:ext cx="3657600" cy="251221"/>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
        <p:nvSpPr>
          <p:cNvPr id="26" name="Shape 26"/>
          <p:cNvSpPr txBox="1">
            <a:spLocks noGrp="1"/>
          </p:cNvSpPr>
          <p:nvPr>
            <p:ph type="ftr" idx="11"/>
          </p:nvPr>
        </p:nvSpPr>
        <p:spPr>
          <a:xfrm>
            <a:off x="4724400" y="4686300"/>
            <a:ext cx="3733800" cy="251221"/>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9"/>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85800" y="457200"/>
            <a:ext cx="7772400" cy="857250"/>
          </a:xfrm>
          <a:prstGeom prst="rect">
            <a:avLst/>
          </a:prstGeom>
          <a:noFill/>
          <a:ln>
            <a:noFill/>
          </a:ln>
        </p:spPr>
        <p:txBody>
          <a:bodyPr lIns="91425" tIns="91425" rIns="91425" bIns="91425" anchor="ctr" anchorCtr="0"/>
          <a:lstStyle>
            <a:lvl1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1pPr>
            <a:lvl2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2pPr>
            <a:lvl3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3pPr>
            <a:lvl4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4pPr>
            <a:lvl5pPr marL="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5pPr>
            <a:lvl6pPr marL="4572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6pPr>
            <a:lvl7pPr marL="9144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7pPr>
            <a:lvl8pPr marL="13716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8pPr>
            <a:lvl9pPr marL="1828800" marR="0" indent="0" algn="l" rtl="0">
              <a:spcBef>
                <a:spcPts val="0"/>
              </a:spcBef>
              <a:spcAft>
                <a:spcPts val="0"/>
              </a:spcAft>
              <a:defRPr sz="2800" b="0" i="0" u="none" strike="noStrike" cap="none" baseline="0">
                <a:solidFill>
                  <a:schemeClr val="dk2"/>
                </a:solidFill>
                <a:latin typeface="Georgia"/>
                <a:ea typeface="Georgia"/>
                <a:cs typeface="Georgia"/>
                <a:sym typeface="Georgia"/>
              </a:defRPr>
            </a:lvl9pPr>
          </a:lstStyle>
          <a:p>
            <a:endParaRPr/>
          </a:p>
        </p:txBody>
      </p:sp>
      <p:sp>
        <p:nvSpPr>
          <p:cNvPr id="32" name="Shape 32"/>
          <p:cNvSpPr txBox="1">
            <a:spLocks noGrp="1"/>
          </p:cNvSpPr>
          <p:nvPr>
            <p:ph type="body" idx="1"/>
          </p:nvPr>
        </p:nvSpPr>
        <p:spPr>
          <a:xfrm>
            <a:off x="685800" y="1485900"/>
            <a:ext cx="7772400" cy="2902743"/>
          </a:xfrm>
          <a:prstGeom prst="rect">
            <a:avLst/>
          </a:prstGeom>
          <a:noFill/>
          <a:ln>
            <a:noFill/>
          </a:ln>
        </p:spPr>
        <p:txBody>
          <a:bodyPr lIns="91425" tIns="91425" rIns="91425" bIns="91425" anchor="t" anchorCtr="0"/>
          <a:lstStyle>
            <a:lvl1pPr marL="168275" marR="0" indent="-53975" algn="l" rtl="0">
              <a:spcBef>
                <a:spcPts val="480"/>
              </a:spcBef>
              <a:spcAft>
                <a:spcPts val="0"/>
              </a:spcAft>
              <a:buClr>
                <a:schemeClr val="dk1"/>
              </a:buClr>
              <a:buFont typeface="Georgia"/>
              <a:buChar char="▪"/>
              <a:defRPr sz="2400" b="0" i="0" u="none" strike="noStrike" cap="none" baseline="0">
                <a:solidFill>
                  <a:schemeClr val="dk1"/>
                </a:solidFill>
                <a:latin typeface="Georgia"/>
                <a:ea typeface="Georgia"/>
                <a:cs typeface="Georgia"/>
                <a:sym typeface="Georgia"/>
              </a:defRPr>
            </a:lvl1pPr>
            <a:lvl2pPr marL="455613" marR="0" indent="-80962" algn="l" rtl="0">
              <a:spcBef>
                <a:spcPts val="400"/>
              </a:spcBef>
              <a:spcAft>
                <a:spcPts val="0"/>
              </a:spcAft>
              <a:buClr>
                <a:schemeClr val="dk1"/>
              </a:buClr>
              <a:buFont typeface="Georgia"/>
              <a:buChar char="▪"/>
              <a:defRPr sz="2000" b="0" i="0" u="none" strike="noStrike" cap="none" baseline="0">
                <a:solidFill>
                  <a:schemeClr val="dk1"/>
                </a:solidFill>
                <a:latin typeface="Georgia"/>
                <a:ea typeface="Georgia"/>
                <a:cs typeface="Georgia"/>
                <a:sym typeface="Georgia"/>
              </a:defRPr>
            </a:lvl2pPr>
            <a:lvl3pPr marL="742950" marR="0" indent="-98425" algn="l" rtl="0">
              <a:spcBef>
                <a:spcPts val="360"/>
              </a:spcBef>
              <a:spcAft>
                <a:spcPts val="0"/>
              </a:spcAft>
              <a:buClr>
                <a:schemeClr val="dk1"/>
              </a:buClr>
              <a:buFont typeface="Georgia"/>
              <a:buChar char="▪"/>
              <a:defRPr sz="1800" b="0" i="0" u="none" strike="noStrike" cap="none" baseline="0">
                <a:solidFill>
                  <a:schemeClr val="dk1"/>
                </a:solidFill>
                <a:latin typeface="Georgia"/>
                <a:ea typeface="Georgia"/>
                <a:cs typeface="Georgia"/>
                <a:sym typeface="Georgia"/>
              </a:defRPr>
            </a:lvl3pPr>
            <a:lvl4pPr marL="1030288" marR="0" indent="-103187"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4pPr>
            <a:lvl5pPr marL="13176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5pPr>
            <a:lvl6pPr marL="17748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6pPr>
            <a:lvl7pPr marL="22320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7pPr>
            <a:lvl8pPr marL="26892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8pPr>
            <a:lvl9pPr marL="3146425" marR="0" indent="-98425" algn="l" rtl="0">
              <a:spcBef>
                <a:spcPts val="320"/>
              </a:spcBef>
              <a:spcAft>
                <a:spcPts val="0"/>
              </a:spcAft>
              <a:buClr>
                <a:schemeClr val="dk1"/>
              </a:buClr>
              <a:buFont typeface="Georgia"/>
              <a:buChar char="▪"/>
              <a:defRPr sz="1600" b="0" i="0" u="none" strike="noStrike" cap="none" baseline="0">
                <a:solidFill>
                  <a:schemeClr val="dk1"/>
                </a:solidFill>
                <a:latin typeface="Georgia"/>
                <a:ea typeface="Georgia"/>
                <a:cs typeface="Georgia"/>
                <a:sym typeface="Georgia"/>
              </a:defRPr>
            </a:lvl9pPr>
          </a:lstStyle>
          <a:p>
            <a:endParaRPr/>
          </a:p>
        </p:txBody>
      </p:sp>
      <p:sp>
        <p:nvSpPr>
          <p:cNvPr id="33" name="Shape 33"/>
          <p:cNvSpPr txBox="1">
            <a:spLocks noGrp="1"/>
          </p:cNvSpPr>
          <p:nvPr>
            <p:ph type="sldNum" idx="12"/>
          </p:nvPr>
        </p:nvSpPr>
        <p:spPr>
          <a:xfrm>
            <a:off x="152400" y="4835127"/>
            <a:ext cx="381000" cy="251221"/>
          </a:xfrm>
          <a:prstGeom prst="rect">
            <a:avLst/>
          </a:prstGeom>
          <a:noFill/>
          <a:ln>
            <a:noFill/>
          </a:ln>
        </p:spPr>
        <p:txBody>
          <a:bodyPr lIns="91425" tIns="91425" rIns="91425" bIns="91425" anchor="t" anchorCtr="0"/>
          <a:lstStyle>
            <a:lvl1pPr marL="0" marR="0" indent="0" algn="r" rtl="0">
              <a:defRPr sz="800" b="0" i="0" u="none" strike="noStrike" cap="none" baseline="0">
                <a:solidFill>
                  <a:srgbClr val="EDE3BD"/>
                </a:solidFill>
                <a:latin typeface="Georgia"/>
                <a:ea typeface="Georgia"/>
                <a:cs typeface="Georgia"/>
                <a:sym typeface="Georgi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4" name="Shape 34"/>
          <p:cNvSpPr txBox="1">
            <a:spLocks noGrp="1"/>
          </p:cNvSpPr>
          <p:nvPr>
            <p:ph type="dt" idx="10"/>
          </p:nvPr>
        </p:nvSpPr>
        <p:spPr>
          <a:xfrm>
            <a:off x="685800" y="4835127"/>
            <a:ext cx="1828800" cy="251221"/>
          </a:xfrm>
          <a:prstGeom prst="rect">
            <a:avLst/>
          </a:prstGeom>
          <a:noFill/>
          <a:ln>
            <a:noFill/>
          </a:ln>
        </p:spPr>
        <p:txBody>
          <a:bodyPr lIns="91425" tIns="91425" rIns="91425" bIns="91425" anchor="t" anchorCtr="0"/>
          <a:lstStyle>
            <a:lvl1pPr marL="0" marR="0" indent="0" algn="ctr" rtl="0">
              <a:defRPr sz="800" b="0" i="0" u="none" strike="noStrike" cap="none" baseline="0">
                <a:solidFill>
                  <a:srgbClr val="EDE3BD"/>
                </a:solidFill>
                <a:latin typeface="Georgia"/>
                <a:ea typeface="Georgia"/>
                <a:cs typeface="Georgia"/>
                <a:sym typeface="Georgi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5" name="Shape 35"/>
          <p:cNvSpPr txBox="1">
            <a:spLocks noGrp="1"/>
          </p:cNvSpPr>
          <p:nvPr>
            <p:ph type="ftr" idx="11"/>
          </p:nvPr>
        </p:nvSpPr>
        <p:spPr>
          <a:xfrm>
            <a:off x="2667000" y="4835127"/>
            <a:ext cx="4190999" cy="251221"/>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2.png"/><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7.png"/><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4.png"/><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5.png"/><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 Id="rId3" Type="http://schemas.openxmlformats.org/officeDocument/2006/relationships/image" Target="../media/image5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 Id="rId3"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1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1.png"/><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3.xml"/><Relationship Id="rId3" Type="http://schemas.openxmlformats.org/officeDocument/2006/relationships/image" Target="../media/image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5.xml"/><Relationship Id="rId3"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2.png"/><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3.png"/><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4.png"/><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5.png"/><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6.png"/><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7.png"/><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8.png"/><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9.png"/><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0.png"/><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1.png"/><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2.png"/><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3.png"/><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4.png"/><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5.png"/><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6.png"/><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7.png"/><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8.png"/><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9.png"/><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0.png"/><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1.png"/><Relationship Id="rId1" Type="http://schemas.openxmlformats.org/officeDocument/2006/relationships/slideLayout" Target="../slideLayouts/slideLayout1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2.png"/><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Sellinger Applied Portfolio Report</a:t>
            </a:r>
          </a:p>
        </p:txBody>
      </p:sp>
      <p:sp>
        <p:nvSpPr>
          <p:cNvPr id="62" name="Shape 62"/>
          <p:cNvSpPr txBox="1">
            <a:spLocks noGrp="1"/>
          </p:cNvSpPr>
          <p:nvPr>
            <p:ph type="subTitle" idx="1"/>
          </p:nvPr>
        </p:nvSpPr>
        <p:spPr>
          <a:xfrm>
            <a:off x="0" y="2628900"/>
            <a:ext cx="9144000" cy="2171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Georgia"/>
              <a:buNone/>
            </a:pPr>
            <a:r>
              <a:rPr lang="en" sz="2400"/>
              <a:t>December 2013</a:t>
            </a:r>
          </a:p>
          <a:p>
            <a:endParaRPr lang="en" sz="2400"/>
          </a:p>
          <a:p>
            <a:endParaRPr lang="en" sz="2400"/>
          </a:p>
          <a:p>
            <a:endParaRPr lang="en" sz="2400"/>
          </a:p>
        </p:txBody>
      </p:sp>
      <p:sp>
        <p:nvSpPr>
          <p:cNvPr id="63" name="Shape 63"/>
          <p:cNvSpPr txBox="1">
            <a:spLocks noGrp="1"/>
          </p:cNvSpPr>
          <p:nvPr>
            <p:ph type="dt" idx="10"/>
          </p:nvPr>
        </p:nvSpPr>
        <p:spPr>
          <a:xfrm>
            <a:off x="685800" y="4686300"/>
            <a:ext cx="36576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Obamacare Website</a:t>
            </a:r>
          </a:p>
        </p:txBody>
      </p:sp>
      <p:sp>
        <p:nvSpPr>
          <p:cNvPr id="130" name="Shape 130"/>
          <p:cNvSpPr txBox="1">
            <a:spLocks noGrp="1"/>
          </p:cNvSpPr>
          <p:nvPr>
            <p:ph type="body" idx="1"/>
          </p:nvPr>
        </p:nvSpPr>
        <p:spPr>
          <a:xfrm>
            <a:off x="571425" y="109070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Major website issues </a:t>
            </a:r>
          </a:p>
          <a:p>
            <a:pPr marL="455612" marR="0" lvl="1" indent="-157162" algn="l" rtl="0">
              <a:buClr>
                <a:schemeClr val="dk1"/>
              </a:buClr>
              <a:buSzPct val="100000"/>
              <a:buFont typeface="Georgia"/>
              <a:buChar char="▪"/>
            </a:pPr>
            <a:r>
              <a:rPr lang="en" sz="1200"/>
              <a:t>Experts say it can’t be solved before year’s end</a:t>
            </a:r>
          </a:p>
          <a:p>
            <a:pPr marL="455612" marR="0" lvl="1" indent="-157162" algn="l" rtl="0">
              <a:buClr>
                <a:schemeClr val="dk1"/>
              </a:buClr>
              <a:buSzPct val="100000"/>
              <a:buFont typeface="Georgia"/>
              <a:buChar char="▪"/>
            </a:pPr>
            <a:r>
              <a:rPr lang="en" sz="1200"/>
              <a:t>Best fix would probably be to completely start over </a:t>
            </a:r>
          </a:p>
          <a:p>
            <a:pPr marL="455612" marR="0" lvl="1" indent="-157162" algn="l" rtl="0">
              <a:buClr>
                <a:schemeClr val="dk1"/>
              </a:buClr>
              <a:buSzPct val="100000"/>
              <a:buFont typeface="Georgia"/>
              <a:buChar char="▪"/>
            </a:pPr>
            <a:r>
              <a:rPr lang="en" sz="1200"/>
              <a:t>If roughly 20% of </a:t>
            </a:r>
            <a:r>
              <a:rPr lang="en" sz="1200" b="1">
                <a:solidFill>
                  <a:schemeClr val="dk2"/>
                </a:solidFill>
              </a:rPr>
              <a:t>Healthcare.gov </a:t>
            </a:r>
            <a:r>
              <a:rPr lang="en" sz="1200"/>
              <a:t>needs to be rewritten, then it’s estimated to take 6 months-1 yr to complete</a:t>
            </a:r>
          </a:p>
          <a:p>
            <a:pPr marL="742950" marR="0" lvl="2" indent="-174625" algn="l" rtl="0">
              <a:buClr>
                <a:schemeClr val="dk1"/>
              </a:buClr>
              <a:buSzPct val="100000"/>
              <a:buFont typeface="Georgia"/>
              <a:buChar char="▪"/>
            </a:pPr>
            <a:r>
              <a:rPr lang="en" sz="1200"/>
              <a:t>Includes 500 </a:t>
            </a:r>
            <a:r>
              <a:rPr lang="en" sz="1200" b="1"/>
              <a:t>million</a:t>
            </a:r>
            <a:r>
              <a:rPr lang="en" sz="1200"/>
              <a:t> lines of code </a:t>
            </a:r>
          </a:p>
          <a:p>
            <a:pPr marL="455612" lvl="1" indent="-157162" rtl="0">
              <a:buClr>
                <a:schemeClr val="dk1"/>
              </a:buClr>
              <a:buSzPct val="100000"/>
              <a:buFont typeface="Georgia"/>
              <a:buChar char="▪"/>
            </a:pPr>
            <a:r>
              <a:rPr lang="en" sz="1200"/>
              <a:t>Technology problems &amp; design flaws partially blamed for poor enrollment </a:t>
            </a:r>
          </a:p>
          <a:p>
            <a:pPr marL="455612" lvl="1" indent="-157162" rtl="0">
              <a:buClr>
                <a:schemeClr val="dk1"/>
              </a:buClr>
              <a:buSzPct val="100000"/>
              <a:buFont typeface="Georgia"/>
              <a:buChar char="▪"/>
            </a:pPr>
            <a:r>
              <a:rPr lang="en" sz="1200"/>
              <a:t>Just over 100,000 people enrolled in Oct. - falling short of Obama admin’s 500,000 goal </a:t>
            </a:r>
          </a:p>
        </p:txBody>
      </p:sp>
      <p:sp>
        <p:nvSpPr>
          <p:cNvPr id="131" name="Shape 131"/>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businessweek.com</a:t>
            </a:r>
          </a:p>
          <a:p>
            <a:pPr lvl="0" rtl="0">
              <a:buNone/>
            </a:pPr>
            <a:r>
              <a:rPr lang="en" sz="800">
                <a:solidFill>
                  <a:srgbClr val="FFFFFF"/>
                </a:solidFill>
              </a:rPr>
              <a:t>money.cnn.com</a:t>
            </a:r>
          </a:p>
        </p:txBody>
      </p:sp>
      <p:sp>
        <p:nvSpPr>
          <p:cNvPr id="132" name="Shape 132"/>
          <p:cNvSpPr/>
          <p:nvPr/>
        </p:nvSpPr>
        <p:spPr>
          <a:xfrm>
            <a:off x="3188912" y="3152775"/>
            <a:ext cx="2766174" cy="1380975"/>
          </a:xfrm>
          <a:prstGeom prst="rect">
            <a:avLst/>
          </a:prstGeom>
          <a:blipFill>
            <a:blip r:embed="rId4"/>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Twitter IPO</a:t>
            </a:r>
          </a:p>
        </p:txBody>
      </p:sp>
      <p:sp>
        <p:nvSpPr>
          <p:cNvPr id="138" name="Shape 138"/>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Bloomberg; WSJ; CNN </a:t>
            </a:r>
          </a:p>
        </p:txBody>
      </p:sp>
      <p:sp>
        <p:nvSpPr>
          <p:cNvPr id="139" name="Shape 139"/>
          <p:cNvSpPr txBox="1">
            <a:spLocks noGrp="1"/>
          </p:cNvSpPr>
          <p:nvPr>
            <p:ph type="body" idx="1"/>
          </p:nvPr>
        </p:nvSpPr>
        <p:spPr>
          <a:xfrm>
            <a:off x="571425" y="108505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IPO follow-up </a:t>
            </a:r>
            <a:r>
              <a:rPr lang="en" sz="1200"/>
              <a:t>(November 14, 2013)</a:t>
            </a:r>
          </a:p>
          <a:p>
            <a:pPr marL="455612" lvl="1" indent="-157162" rtl="0">
              <a:buClr>
                <a:schemeClr val="dk1"/>
              </a:buClr>
              <a:buSzPct val="100000"/>
              <a:buFont typeface="Georgia"/>
              <a:buChar char="▪"/>
            </a:pPr>
            <a:r>
              <a:rPr lang="en" sz="1200"/>
              <a:t>Opened at $45.10 - up 73% from the $26 IPO price</a:t>
            </a:r>
          </a:p>
          <a:p>
            <a:pPr marL="455612" lvl="1" indent="-157162" rtl="0">
              <a:spcBef>
                <a:spcPts val="360"/>
              </a:spcBef>
              <a:buClr>
                <a:schemeClr val="dk1"/>
              </a:buClr>
              <a:buSzPct val="100000"/>
              <a:buFont typeface="Georgia"/>
              <a:buChar char="▪"/>
            </a:pPr>
            <a:r>
              <a:rPr lang="en" sz="1200"/>
              <a:t>Shares closed at $44.90 on opening day</a:t>
            </a:r>
          </a:p>
          <a:p>
            <a:pPr marL="455612" lvl="1" indent="-157162" rtl="0">
              <a:spcBef>
                <a:spcPts val="360"/>
              </a:spcBef>
              <a:buClr>
                <a:schemeClr val="dk1"/>
              </a:buClr>
              <a:buSzPct val="100000"/>
              <a:buFont typeface="Georgia"/>
              <a:buChar char="▪"/>
            </a:pPr>
            <a:r>
              <a:rPr lang="en" sz="1200"/>
              <a:t>IPO created 1,600 millionaires </a:t>
            </a:r>
          </a:p>
          <a:p>
            <a:pPr marL="742950" lvl="2" indent="-174625" rtl="0">
              <a:spcBef>
                <a:spcPts val="320"/>
              </a:spcBef>
              <a:buClr>
                <a:schemeClr val="dk1"/>
              </a:buClr>
              <a:buSzPct val="100000"/>
              <a:buFont typeface="Georgia"/>
              <a:buChar char="▪"/>
            </a:pPr>
            <a:r>
              <a:rPr lang="en" sz="1200"/>
              <a:t>Mostly rank-and-file employees </a:t>
            </a:r>
          </a:p>
          <a:p>
            <a:endParaRPr lang="en" sz="1200"/>
          </a:p>
        </p:txBody>
      </p:sp>
      <p:sp>
        <p:nvSpPr>
          <p:cNvPr id="140" name="Shape 140"/>
          <p:cNvSpPr/>
          <p:nvPr/>
        </p:nvSpPr>
        <p:spPr>
          <a:xfrm>
            <a:off x="5885675" y="1085050"/>
            <a:ext cx="1659377" cy="1657900"/>
          </a:xfrm>
          <a:prstGeom prst="rect">
            <a:avLst/>
          </a:prstGeom>
          <a:blipFill>
            <a:blip r:embed="rId4"/>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Johnson &amp; Johnson Settlement</a:t>
            </a:r>
          </a:p>
        </p:txBody>
      </p:sp>
      <p:sp>
        <p:nvSpPr>
          <p:cNvPr id="146" name="Shape 146"/>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money.cnn.com</a:t>
            </a:r>
          </a:p>
        </p:txBody>
      </p:sp>
      <p:sp>
        <p:nvSpPr>
          <p:cNvPr id="147" name="Shape 147"/>
          <p:cNvSpPr txBox="1">
            <a:spLocks noGrp="1"/>
          </p:cNvSpPr>
          <p:nvPr>
            <p:ph type="body" idx="1"/>
          </p:nvPr>
        </p:nvSpPr>
        <p:spPr>
          <a:xfrm>
            <a:off x="571425" y="108505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Settlement details</a:t>
            </a:r>
          </a:p>
          <a:p>
            <a:pPr marL="455612" lvl="1" indent="-157162" rtl="0">
              <a:buClr>
                <a:schemeClr val="dk1"/>
              </a:buClr>
              <a:buSzPct val="100000"/>
              <a:buFont typeface="Georgia"/>
              <a:buChar char="▪"/>
            </a:pPr>
            <a:r>
              <a:rPr lang="en" sz="1200"/>
              <a:t>$2.2 bn settlement</a:t>
            </a:r>
          </a:p>
          <a:p>
            <a:pPr marL="455612" lvl="1" indent="-157162" rtl="0">
              <a:spcBef>
                <a:spcPts val="360"/>
              </a:spcBef>
              <a:buClr>
                <a:schemeClr val="dk1"/>
              </a:buClr>
              <a:buSzPct val="100000"/>
              <a:buFont typeface="Georgia"/>
              <a:buChar char="▪"/>
            </a:pPr>
            <a:r>
              <a:rPr lang="en" sz="1200"/>
              <a:t>NJ penalized for fines &amp; forfeiture to the federal government &amp; several other states </a:t>
            </a:r>
          </a:p>
          <a:p>
            <a:pPr marL="455612" lvl="1" indent="-157162" rtl="0">
              <a:spcBef>
                <a:spcPts val="360"/>
              </a:spcBef>
              <a:buClr>
                <a:schemeClr val="dk1"/>
              </a:buClr>
              <a:buSzPct val="100000"/>
              <a:buFont typeface="Georgia"/>
              <a:buChar char="▪"/>
            </a:pPr>
            <a:r>
              <a:rPr lang="en" sz="1200"/>
              <a:t>Deliberately hid potential risks </a:t>
            </a:r>
          </a:p>
          <a:p>
            <a:pPr marL="455612" lvl="1" indent="-157162" rtl="0">
              <a:spcBef>
                <a:spcPts val="360"/>
              </a:spcBef>
              <a:buClr>
                <a:schemeClr val="dk1"/>
              </a:buClr>
              <a:buSzPct val="100000"/>
              <a:buFont typeface="Georgia"/>
              <a:buChar char="▪"/>
            </a:pPr>
            <a:r>
              <a:rPr lang="en" sz="1200"/>
              <a:t>One of the country’s largest healthcare settlements </a:t>
            </a:r>
          </a:p>
          <a:p>
            <a:pPr marL="455612" lvl="1" indent="-157162" rtl="0">
              <a:spcBef>
                <a:spcPts val="360"/>
              </a:spcBef>
              <a:buClr>
                <a:schemeClr val="dk1"/>
              </a:buClr>
              <a:buSzPct val="100000"/>
              <a:buFont typeface="Georgia"/>
              <a:buChar char="▪"/>
            </a:pPr>
            <a:r>
              <a:rPr lang="en" sz="1200"/>
              <a:t>Same type of deceptive marketing back in April 2011</a:t>
            </a:r>
          </a:p>
          <a:p>
            <a:pPr marL="455612" lvl="1" indent="-157162" rtl="0">
              <a:spcBef>
                <a:spcPts val="360"/>
              </a:spcBef>
              <a:buClr>
                <a:schemeClr val="dk1"/>
              </a:buClr>
              <a:buSzPct val="100000"/>
              <a:buFont typeface="Georgia"/>
              <a:buChar char="▪"/>
            </a:pPr>
            <a:r>
              <a:rPr lang="en" sz="1200"/>
              <a:t>Paid $1.2 bil in fines to Arkansas</a:t>
            </a:r>
          </a:p>
          <a:p>
            <a:pPr marL="742950" lvl="2" indent="-174625" rtl="0">
              <a:spcBef>
                <a:spcPts val="320"/>
              </a:spcBef>
              <a:buClr>
                <a:schemeClr val="dk1"/>
              </a:buClr>
              <a:buSzPct val="100000"/>
              <a:buFont typeface="Georgia"/>
              <a:buChar char="▪"/>
            </a:pPr>
            <a:r>
              <a:rPr lang="en" sz="1200"/>
              <a:t>“Today’s imposition of more than $1.2 billion in penalties sends a clear signal that big drug companies like JNJ cannot lie to the FDA, patients, and doctors”</a:t>
            </a:r>
          </a:p>
          <a:p>
            <a:pPr marL="914400" lvl="0" indent="0" rtl="0">
              <a:spcBef>
                <a:spcPts val="320"/>
              </a:spcBef>
              <a:buNone/>
            </a:pPr>
            <a:r>
              <a:rPr lang="en" sz="1200"/>
              <a:t>	- Dustin McDaniel, </a:t>
            </a:r>
            <a:r>
              <a:rPr lang="en" sz="1200" i="1"/>
              <a:t>Arkansas Attorney General </a:t>
            </a:r>
          </a:p>
          <a:p>
            <a:endParaRPr lang="en" sz="1200" i="1"/>
          </a:p>
          <a:p>
            <a:endParaRPr lang="en" sz="1200" i="1"/>
          </a:p>
        </p:txBody>
      </p:sp>
      <p:sp>
        <p:nvSpPr>
          <p:cNvPr id="148" name="Shape 148"/>
          <p:cNvSpPr/>
          <p:nvPr/>
        </p:nvSpPr>
        <p:spPr>
          <a:xfrm>
            <a:off x="2831479" y="3549350"/>
            <a:ext cx="3481050" cy="664449"/>
          </a:xfrm>
          <a:prstGeom prst="rect">
            <a:avLst/>
          </a:prstGeom>
          <a:blipFill>
            <a:blip r:embed="rId4"/>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China</a:t>
            </a:r>
          </a:p>
        </p:txBody>
      </p:sp>
      <p:sp>
        <p:nvSpPr>
          <p:cNvPr id="154" name="Shape 154"/>
          <p:cNvSpPr txBox="1">
            <a:spLocks noGrp="1"/>
          </p:cNvSpPr>
          <p:nvPr>
            <p:ph type="body" idx="1"/>
          </p:nvPr>
        </p:nvSpPr>
        <p:spPr>
          <a:xfrm>
            <a:off x="571425" y="108505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Home prices spike 15% in key Chinese cities </a:t>
            </a:r>
            <a:r>
              <a:rPr lang="en" sz="1200"/>
              <a:t>(September 18, 2013)</a:t>
            </a:r>
          </a:p>
          <a:p>
            <a:pPr marL="455612" lvl="1" indent="-157162" rtl="0">
              <a:buClr>
                <a:schemeClr val="dk1"/>
              </a:buClr>
              <a:buSzPct val="100000"/>
              <a:buFont typeface="Georgia"/>
              <a:buChar char="▪"/>
            </a:pPr>
            <a:r>
              <a:rPr lang="en" sz="1200"/>
              <a:t>Housing prices in China have increased 15% in the past year </a:t>
            </a:r>
          </a:p>
          <a:p>
            <a:pPr marL="742950" lvl="2" indent="-174625" rtl="0">
              <a:buClr>
                <a:schemeClr val="dk1"/>
              </a:buClr>
              <a:buSzPct val="100000"/>
              <a:buFont typeface="Georgia"/>
              <a:buChar char="▪"/>
            </a:pPr>
            <a:r>
              <a:rPr lang="en" sz="1200"/>
              <a:t>Most notably in Shanghai &amp; Beijing</a:t>
            </a:r>
          </a:p>
          <a:p>
            <a:pPr marL="455613" lvl="1" indent="-157162" rtl="0">
              <a:buClr>
                <a:schemeClr val="dk1"/>
              </a:buClr>
              <a:buSzPct val="100000"/>
              <a:buFont typeface="Georgia"/>
              <a:buChar char="▪"/>
            </a:pPr>
            <a:r>
              <a:rPr lang="en" sz="1200"/>
              <a:t>On average, new home prices have increased 7.5% over the previous year</a:t>
            </a:r>
          </a:p>
          <a:p>
            <a:pPr marL="455613" lvl="1" indent="-157162" rtl="0">
              <a:buClr>
                <a:schemeClr val="dk1"/>
              </a:buClr>
              <a:buSzPct val="100000"/>
              <a:buFont typeface="Georgia"/>
              <a:buChar char="▪"/>
            </a:pPr>
            <a:r>
              <a:rPr lang="en" sz="1200"/>
              <a:t>Analysts are worried of a possible housing bubble</a:t>
            </a:r>
          </a:p>
          <a:p>
            <a:endParaRPr lang="en" sz="1200"/>
          </a:p>
          <a:p>
            <a:pPr marL="0" lvl="0" indent="0" rtl="0">
              <a:buClr>
                <a:schemeClr val="dk1"/>
              </a:buClr>
              <a:buSzPct val="91666"/>
              <a:buFont typeface="Arial"/>
              <a:buNone/>
            </a:pPr>
            <a:r>
              <a:rPr lang="en" sz="1200" b="1"/>
              <a:t>2012 GDP growth revised down to 7.7% </a:t>
            </a:r>
            <a:r>
              <a:rPr lang="en" sz="1200"/>
              <a:t>(October 24, 2013)</a:t>
            </a:r>
          </a:p>
          <a:p>
            <a:pPr marL="455613" lvl="1" indent="-157162" rtl="0">
              <a:buClr>
                <a:schemeClr val="dk1"/>
              </a:buClr>
              <a:buSzPct val="100000"/>
              <a:buFont typeface="Georgia"/>
              <a:buChar char="▪"/>
            </a:pPr>
            <a:r>
              <a:rPr lang="en" sz="1200"/>
              <a:t>Slowest year of growth for China since 1999 </a:t>
            </a:r>
          </a:p>
          <a:p>
            <a:pPr marL="455613" lvl="1" indent="-157162" rtl="0">
              <a:buClr>
                <a:schemeClr val="dk1"/>
              </a:buClr>
              <a:buSzPct val="100000"/>
              <a:buFont typeface="Georgia"/>
              <a:buChar char="▪"/>
            </a:pPr>
            <a:r>
              <a:rPr lang="en" sz="1200"/>
              <a:t>Rebound this summer based on “unofficial economic stimulus” </a:t>
            </a:r>
          </a:p>
          <a:p>
            <a:endParaRPr lang="en" sz="1200"/>
          </a:p>
          <a:p>
            <a:endParaRPr lang="en" sz="1200"/>
          </a:p>
        </p:txBody>
      </p:sp>
      <p:sp>
        <p:nvSpPr>
          <p:cNvPr id="155" name="Shape 155"/>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bloomberg.com</a:t>
            </a:r>
          </a:p>
          <a:p>
            <a:pPr lvl="0" rtl="0">
              <a:buNone/>
            </a:pPr>
            <a:r>
              <a:rPr lang="en" sz="800">
                <a:solidFill>
                  <a:srgbClr val="FFFFFF"/>
                </a:solidFill>
              </a:rPr>
              <a:t>money.cnn.com</a:t>
            </a:r>
          </a:p>
        </p:txBody>
      </p:sp>
      <p:sp>
        <p:nvSpPr>
          <p:cNvPr id="156" name="Shape 156"/>
          <p:cNvSpPr/>
          <p:nvPr/>
        </p:nvSpPr>
        <p:spPr>
          <a:xfrm>
            <a:off x="6638725" y="1171025"/>
            <a:ext cx="1986926" cy="1324899"/>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Greece</a:t>
            </a:r>
          </a:p>
        </p:txBody>
      </p:sp>
      <p:sp>
        <p:nvSpPr>
          <p:cNvPr id="162" name="Shape 162"/>
          <p:cNvSpPr txBox="1">
            <a:spLocks noGrp="1"/>
          </p:cNvSpPr>
          <p:nvPr>
            <p:ph type="body" idx="1"/>
          </p:nvPr>
        </p:nvSpPr>
        <p:spPr>
          <a:xfrm>
            <a:off x="571425" y="108505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Debt in Greece </a:t>
            </a:r>
            <a:r>
              <a:rPr lang="en" sz="1200"/>
              <a:t>(October 10, 2013)</a:t>
            </a:r>
          </a:p>
          <a:p>
            <a:pPr marL="455613" lvl="1" indent="-157162" rtl="0">
              <a:buClr>
                <a:schemeClr val="dk1"/>
              </a:buClr>
              <a:buSzPct val="100000"/>
              <a:buFont typeface="Georgia"/>
              <a:buChar char="▪"/>
            </a:pPr>
            <a:r>
              <a:rPr lang="en" sz="1200"/>
              <a:t>US firm says to buy up Greek bonds - under the belief that Greek debt is “massively undervalued”</a:t>
            </a:r>
          </a:p>
          <a:p>
            <a:pPr marL="455613" lvl="1" indent="-157162" rtl="0">
              <a:buClr>
                <a:schemeClr val="dk1"/>
              </a:buClr>
              <a:buSzPct val="100000"/>
              <a:buFont typeface="Georgia"/>
              <a:buChar char="▪"/>
            </a:pPr>
            <a:r>
              <a:rPr lang="en" sz="1200"/>
              <a:t>Government in Greece is on track to deliver a primary budget surplus</a:t>
            </a:r>
          </a:p>
          <a:p>
            <a:pPr marL="742950" lvl="2" indent="-174625" rtl="0">
              <a:buClr>
                <a:schemeClr val="dk1"/>
              </a:buClr>
              <a:buSzPct val="100000"/>
              <a:buFont typeface="Georgia"/>
              <a:buChar char="▪"/>
            </a:pPr>
            <a:r>
              <a:rPr lang="en" sz="1200"/>
              <a:t>Despite the debt crisis in Europe that occurred last fall </a:t>
            </a:r>
          </a:p>
          <a:p>
            <a:endParaRPr lang="en" sz="1200"/>
          </a:p>
          <a:p>
            <a:endParaRPr lang="en" sz="1200"/>
          </a:p>
          <a:p>
            <a:endParaRPr lang="en" sz="1200"/>
          </a:p>
          <a:p>
            <a:endParaRPr lang="en" sz="1200"/>
          </a:p>
          <a:p>
            <a:endParaRPr lang="en" sz="1200"/>
          </a:p>
        </p:txBody>
      </p:sp>
      <p:sp>
        <p:nvSpPr>
          <p:cNvPr id="163" name="Shape 163"/>
          <p:cNvSpPr/>
          <p:nvPr/>
        </p:nvSpPr>
        <p:spPr>
          <a:xfrm>
            <a:off x="3294525" y="2384875"/>
            <a:ext cx="2097599" cy="2097599"/>
          </a:xfrm>
          <a:prstGeom prst="rect">
            <a:avLst/>
          </a:prstGeom>
          <a:blipFill>
            <a:blip r:embed="rId4"/>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Japan</a:t>
            </a:r>
          </a:p>
        </p:txBody>
      </p:sp>
      <p:sp>
        <p:nvSpPr>
          <p:cNvPr id="169" name="Shape 169"/>
          <p:cNvSpPr txBox="1">
            <a:spLocks noGrp="1"/>
          </p:cNvSpPr>
          <p:nvPr>
            <p:ph type="body" idx="1"/>
          </p:nvPr>
        </p:nvSpPr>
        <p:spPr>
          <a:xfrm>
            <a:off x="571425" y="108505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Asset tapering </a:t>
            </a:r>
            <a:r>
              <a:rPr lang="en" sz="1200"/>
              <a:t>(October 24, 2013)</a:t>
            </a:r>
          </a:p>
          <a:p>
            <a:pPr marL="455613" lvl="1" indent="-157162" rtl="0">
              <a:buClr>
                <a:schemeClr val="dk1"/>
              </a:buClr>
              <a:buSzPct val="100000"/>
              <a:buFont typeface="Georgia"/>
              <a:buChar char="▪"/>
            </a:pPr>
            <a:r>
              <a:rPr lang="en" sz="1200"/>
              <a:t>Japan will carry out similar asset purchase tapering as US - but, still years away</a:t>
            </a:r>
          </a:p>
          <a:p>
            <a:pPr marL="742950" lvl="2" indent="-174625" rtl="0">
              <a:buClr>
                <a:schemeClr val="dk1"/>
              </a:buClr>
              <a:buSzPct val="100000"/>
              <a:buFont typeface="Georgia"/>
              <a:buChar char="▪"/>
            </a:pPr>
            <a:r>
              <a:rPr lang="en" sz="1200"/>
              <a:t>Watch how US markets are affected in tapering, as it will be similar</a:t>
            </a:r>
          </a:p>
          <a:p>
            <a:pPr marL="742950" lvl="2" indent="-174625" rtl="0">
              <a:buClr>
                <a:schemeClr val="dk1"/>
              </a:buClr>
              <a:buSzPct val="100000"/>
              <a:buFont typeface="Georgia"/>
              <a:buChar char="▪"/>
            </a:pPr>
            <a:r>
              <a:rPr lang="en" sz="1200"/>
              <a:t>Japan is tapering off $70 bil/month in purchases </a:t>
            </a:r>
          </a:p>
          <a:p>
            <a:endParaRPr lang="en" sz="1200"/>
          </a:p>
          <a:p>
            <a:pPr marL="0" lvl="0" indent="0" rtl="0">
              <a:buClr>
                <a:schemeClr val="dk1"/>
              </a:buClr>
              <a:buSzPct val="91666"/>
              <a:buFont typeface="Arial"/>
              <a:buNone/>
            </a:pPr>
            <a:r>
              <a:rPr lang="en" sz="1200" b="1"/>
              <a:t>Olympics </a:t>
            </a:r>
            <a:r>
              <a:rPr lang="en" sz="1200"/>
              <a:t>(October 24, 2013)</a:t>
            </a:r>
          </a:p>
          <a:p>
            <a:pPr marL="455613" lvl="1" indent="-157162" rtl="0">
              <a:buClr>
                <a:schemeClr val="dk1"/>
              </a:buClr>
              <a:buSzPct val="100000"/>
              <a:buFont typeface="Georgia"/>
              <a:buChar char="▪"/>
            </a:pPr>
            <a:r>
              <a:rPr lang="en" sz="1200"/>
              <a:t>Tokyo announced as site for 2020 Olympic games </a:t>
            </a:r>
          </a:p>
          <a:p>
            <a:pPr marL="455613" lvl="1" indent="-157162" rtl="0">
              <a:buClr>
                <a:schemeClr val="dk1"/>
              </a:buClr>
              <a:buSzPct val="100000"/>
              <a:buFont typeface="Georgia"/>
              <a:buChar char="▪"/>
            </a:pPr>
            <a:r>
              <a:rPr lang="en" sz="1200"/>
              <a:t>Consider how this will affect the Japanese economy</a:t>
            </a:r>
          </a:p>
          <a:p>
            <a:pPr marL="455613" lvl="1" indent="-157162" rtl="0">
              <a:buClr>
                <a:schemeClr val="dk1"/>
              </a:buClr>
              <a:buSzPct val="100000"/>
              <a:buFont typeface="Georgia"/>
              <a:buChar char="▪"/>
            </a:pPr>
            <a:r>
              <a:rPr lang="en" sz="1200"/>
              <a:t>Asian stocks rally after this announcement</a:t>
            </a:r>
          </a:p>
          <a:p>
            <a:endParaRPr lang="en" sz="1200"/>
          </a:p>
          <a:p>
            <a:endParaRPr lang="en" sz="1200"/>
          </a:p>
          <a:p>
            <a:endParaRPr lang="en" sz="1200"/>
          </a:p>
          <a:p>
            <a:endParaRPr lang="en" sz="1200"/>
          </a:p>
          <a:p>
            <a:endParaRPr lang="en" sz="1200"/>
          </a:p>
          <a:p>
            <a:endParaRPr lang="en" sz="1200"/>
          </a:p>
        </p:txBody>
      </p:sp>
      <p:sp>
        <p:nvSpPr>
          <p:cNvPr id="170" name="Shape 170"/>
          <p:cNvSpPr/>
          <p:nvPr/>
        </p:nvSpPr>
        <p:spPr>
          <a:xfrm>
            <a:off x="5543925" y="2263325"/>
            <a:ext cx="2927475" cy="1641899"/>
          </a:xfrm>
          <a:prstGeom prst="rect">
            <a:avLst/>
          </a:prstGeom>
          <a:blipFill>
            <a:blip r:embed="rId4"/>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Spain</a:t>
            </a:r>
          </a:p>
        </p:txBody>
      </p:sp>
      <p:sp>
        <p:nvSpPr>
          <p:cNvPr id="176" name="Shape 176"/>
          <p:cNvSpPr txBox="1">
            <a:spLocks noGrp="1"/>
          </p:cNvSpPr>
          <p:nvPr>
            <p:ph type="body" idx="1"/>
          </p:nvPr>
        </p:nvSpPr>
        <p:spPr>
          <a:xfrm>
            <a:off x="571425" y="108505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End of recessions in Spain fuels hope for Eurozone </a:t>
            </a:r>
            <a:r>
              <a:rPr lang="en" sz="1200"/>
              <a:t>(October 24, 2013)</a:t>
            </a:r>
          </a:p>
          <a:p>
            <a:pPr marL="455613" lvl="1" indent="-157162" rtl="0">
              <a:buClr>
                <a:schemeClr val="dk1"/>
              </a:buClr>
              <a:buSzPct val="100000"/>
              <a:buFont typeface="Georgia"/>
              <a:buChar char="▪"/>
            </a:pPr>
            <a:r>
              <a:rPr lang="en" sz="1200"/>
              <a:t>Spain’s central bank declared that the 2-yr recession ended in Q3 with reported 0.1% growth</a:t>
            </a:r>
          </a:p>
          <a:p>
            <a:pPr marL="455613" lvl="1" indent="-157162" rtl="0">
              <a:buClr>
                <a:schemeClr val="dk1"/>
              </a:buClr>
              <a:buSzPct val="100000"/>
              <a:buFont typeface="Georgia"/>
              <a:buChar char="▪"/>
            </a:pPr>
            <a:r>
              <a:rPr lang="en" sz="1200"/>
              <a:t>Turnaround in Spain adds the expectation that the Eurozone’s economy will continue to grow over the next quarter &amp; increase consumer confidence</a:t>
            </a:r>
          </a:p>
          <a:p>
            <a:pPr marL="455613" lvl="1" indent="-157162" rtl="0">
              <a:buClr>
                <a:schemeClr val="dk1"/>
              </a:buClr>
              <a:buSzPct val="100000"/>
              <a:buFont typeface="Georgia"/>
              <a:buChar char="▪"/>
            </a:pPr>
            <a:r>
              <a:rPr lang="en" sz="1200"/>
              <a:t>Rise in GDP was driven by an increase in the export sector &amp; a decrease in imports</a:t>
            </a:r>
          </a:p>
          <a:p>
            <a:pPr marL="455613" lvl="1" indent="-157162" rtl="0">
              <a:buClr>
                <a:schemeClr val="dk1"/>
              </a:buClr>
              <a:buSzPct val="100000"/>
              <a:buFont typeface="Georgia"/>
              <a:buChar char="▪"/>
            </a:pPr>
            <a:r>
              <a:rPr lang="en" sz="1200"/>
              <a:t>However, the confidence measure remains at -13.3</a:t>
            </a:r>
          </a:p>
          <a:p>
            <a:pPr marL="742950" lvl="2" indent="-174625" rtl="0">
              <a:buClr>
                <a:schemeClr val="dk1"/>
              </a:buClr>
              <a:buSzPct val="100000"/>
              <a:buFont typeface="Georgia"/>
              <a:buChar char="▪"/>
            </a:pPr>
            <a:r>
              <a:rPr lang="en" sz="1200"/>
              <a:t>Reflects how the unemployment rate has yet to fall from record times </a:t>
            </a:r>
          </a:p>
          <a:p>
            <a:endParaRPr lang="en" sz="1200"/>
          </a:p>
          <a:p>
            <a:endParaRPr lang="en" sz="1200"/>
          </a:p>
          <a:p>
            <a:endParaRPr lang="en" sz="1200"/>
          </a:p>
        </p:txBody>
      </p:sp>
      <p:sp>
        <p:nvSpPr>
          <p:cNvPr id="177" name="Shape 177"/>
          <p:cNvSpPr/>
          <p:nvPr/>
        </p:nvSpPr>
        <p:spPr>
          <a:xfrm>
            <a:off x="2951512" y="2760375"/>
            <a:ext cx="2783624" cy="1776299"/>
          </a:xfrm>
          <a:prstGeom prst="rect">
            <a:avLst/>
          </a:prstGeom>
          <a:blipFill>
            <a:blip r:embed="rId4"/>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81"/>
        <p:cNvGrpSpPr/>
        <p:nvPr/>
      </p:nvGrpSpPr>
      <p:grpSpPr>
        <a:xfrm>
          <a:off x="0" y="0"/>
          <a:ext cx="0" cy="0"/>
          <a:chOff x="0" y="0"/>
          <a:chExt cx="0" cy="0"/>
        </a:xfrm>
      </p:grpSpPr>
      <p:sp>
        <p:nvSpPr>
          <p:cNvPr id="182" name="Shape 182"/>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183" name="Shape 183"/>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184" name="Shape 184"/>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185" name="Shape 185"/>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	Sector Summaries</a:t>
            </a:r>
          </a:p>
        </p:txBody>
      </p:sp>
      <p:sp>
        <p:nvSpPr>
          <p:cNvPr id="186" name="Shape 186"/>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Consumer Discretionary</a:t>
            </a:r>
          </a:p>
        </p:txBody>
      </p:sp>
      <p:sp>
        <p:nvSpPr>
          <p:cNvPr id="193" name="Shape 193"/>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SUMMARY: </a:t>
            </a:r>
            <a:r>
              <a:rPr lang="en" sz="1200"/>
              <a:t>Foot Locker (FL), Hasbro (HAS), HLF (Herbalife), Starbucks (SBUX), Wyndham (WYN)</a:t>
            </a:r>
          </a:p>
          <a:p>
            <a:pPr marL="0" marR="0" lvl="0" indent="0" algn="l" rtl="0">
              <a:buNone/>
            </a:pPr>
            <a:r>
              <a:rPr lang="en" sz="1200"/>
              <a:t>-XLY outperformed S&amp;P 500 since year start 1/1/13, returning 37.89% versus S&amp;P 500 27.91% return</a:t>
            </a:r>
          </a:p>
          <a:p>
            <a:pPr marL="0" lvl="0" indent="0" rtl="0">
              <a:lnSpc>
                <a:spcPct val="115000"/>
              </a:lnSpc>
              <a:spcBef>
                <a:spcPts val="400"/>
              </a:spcBef>
              <a:buNone/>
            </a:pPr>
            <a:r>
              <a:rPr lang="en" sz="1200"/>
              <a:t>-14.18% portfolio contribution compared to 12.40% S&amp;P 500 contribution</a:t>
            </a:r>
          </a:p>
          <a:p>
            <a:endParaRPr lang="en" sz="1200"/>
          </a:p>
          <a:p>
            <a:pPr marL="0" lvl="0" indent="0" rtl="0">
              <a:lnSpc>
                <a:spcPct val="115000"/>
              </a:lnSpc>
              <a:spcBef>
                <a:spcPts val="400"/>
              </a:spcBef>
              <a:buNone/>
            </a:pPr>
            <a:r>
              <a:rPr lang="en" sz="1200" b="1"/>
              <a:t>OUTLOOK: </a:t>
            </a:r>
            <a:r>
              <a:rPr lang="en" sz="1200"/>
              <a:t>Largely affected by the current market and economic conditions as consumers view this sector as luxury</a:t>
            </a:r>
          </a:p>
          <a:p>
            <a:pPr marL="0" lvl="0" indent="0" rtl="0">
              <a:lnSpc>
                <a:spcPct val="115000"/>
              </a:lnSpc>
              <a:spcBef>
                <a:spcPts val="400"/>
              </a:spcBef>
              <a:buNone/>
            </a:pPr>
            <a:r>
              <a:rPr lang="en" sz="1200"/>
              <a:t>-Recommend overweight position with upcoming holiday season &amp; recent reports that the Fed will </a:t>
            </a:r>
          </a:p>
          <a:p>
            <a:pPr marL="0" lvl="0" indent="0" rtl="0">
              <a:lnSpc>
                <a:spcPct val="115000"/>
              </a:lnSpc>
              <a:spcBef>
                <a:spcPts val="400"/>
              </a:spcBef>
              <a:buClr>
                <a:schemeClr val="dk1"/>
              </a:buClr>
              <a:buSzPct val="91666"/>
              <a:buFont typeface="Arial"/>
              <a:buNone/>
            </a:pPr>
            <a:r>
              <a:rPr lang="en" sz="1200"/>
              <a:t>be keeping rates low</a:t>
            </a:r>
          </a:p>
          <a:p>
            <a:pPr marL="0" lvl="0" indent="457200" rtl="0">
              <a:lnSpc>
                <a:spcPct val="115000"/>
              </a:lnSpc>
              <a:spcBef>
                <a:spcPts val="400"/>
              </a:spcBef>
              <a:buClr>
                <a:schemeClr val="dk1"/>
              </a:buClr>
              <a:buSzPct val="91666"/>
              <a:buFont typeface="Arial"/>
              <a:buNone/>
            </a:pPr>
            <a:r>
              <a:rPr lang="en" sz="1200"/>
              <a:t> </a:t>
            </a:r>
          </a:p>
          <a:p>
            <a:endParaRPr lang="en" sz="1200"/>
          </a:p>
          <a:p>
            <a:endParaRPr lang="en" sz="1200"/>
          </a:p>
        </p:txBody>
      </p:sp>
      <p:sp>
        <p:nvSpPr>
          <p:cNvPr id="194" name="Shape 194"/>
          <p:cNvSpPr/>
          <p:nvPr/>
        </p:nvSpPr>
        <p:spPr>
          <a:xfrm>
            <a:off x="2084912" y="3100300"/>
            <a:ext cx="4516824" cy="1584450"/>
          </a:xfrm>
          <a:prstGeom prst="rect">
            <a:avLst/>
          </a:prstGeom>
          <a:blipFill>
            <a:blip r:embed="rId4"/>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Consumer Staples</a:t>
            </a:r>
          </a:p>
        </p:txBody>
      </p:sp>
      <p:sp>
        <p:nvSpPr>
          <p:cNvPr id="200" name="Shape 200"/>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SUMMARY: </a:t>
            </a:r>
            <a:r>
              <a:rPr lang="en" sz="1200"/>
              <a:t>Comprises companies whose businesses are less sensitive to economic cycles </a:t>
            </a:r>
          </a:p>
          <a:p>
            <a:pPr marL="0" marR="0" lvl="0" indent="0" algn="l" rtl="0">
              <a:buNone/>
            </a:pPr>
            <a:r>
              <a:rPr lang="en" sz="1200"/>
              <a:t>-Includes manufacturers and distributors of food, beverages and tobacco and producers of  non-durable household goods and personal products. It also includes food &amp; drug retailing companies as well as hypermarkets and consumer supercenters </a:t>
            </a:r>
          </a:p>
          <a:p>
            <a:pPr marL="0" marR="0" lvl="0" indent="0" algn="l" rtl="0">
              <a:buNone/>
            </a:pPr>
            <a:r>
              <a:rPr lang="en" sz="1200"/>
              <a:t>-Some well-known companies in this sector are Procter &amp; Gamble, Coca-Cola, PepsiCo, Kellogg, Kimberly-Clark, and Phillip Morris International</a:t>
            </a:r>
          </a:p>
          <a:p>
            <a:endParaRPr lang="en" sz="1200"/>
          </a:p>
          <a:p>
            <a:pPr marL="0" lvl="0" indent="0" rtl="0">
              <a:lnSpc>
                <a:spcPct val="115000"/>
              </a:lnSpc>
              <a:spcBef>
                <a:spcPts val="400"/>
              </a:spcBef>
              <a:buNone/>
            </a:pPr>
            <a:r>
              <a:rPr lang="en" sz="1200" b="1"/>
              <a:t>OUTLOOK: </a:t>
            </a:r>
            <a:r>
              <a:rPr lang="en" sz="1200"/>
              <a:t>Although challenged by macroeconomic events and lowered consumer spending, our outlook for the consumer staple environment is positive. We expect improvements in 2014 with an expected +9.3% growth and +4.1% in revenue, driven by expected recovery in the economy and job environment.  </a:t>
            </a:r>
          </a:p>
          <a:p>
            <a:pPr marL="0" lvl="0" indent="457200" rtl="0">
              <a:lnSpc>
                <a:spcPct val="115000"/>
              </a:lnSpc>
              <a:spcBef>
                <a:spcPts val="400"/>
              </a:spcBef>
              <a:buNone/>
            </a:pPr>
            <a:r>
              <a:rPr lang="en" sz="1200"/>
              <a:t> </a:t>
            </a:r>
          </a:p>
          <a:p>
            <a:endParaRPr lang="en" sz="1200"/>
          </a:p>
          <a:p>
            <a:endParaRPr lang="en" sz="1200"/>
          </a:p>
        </p:txBody>
      </p:sp>
      <p:sp>
        <p:nvSpPr>
          <p:cNvPr id="201" name="Shape 201"/>
          <p:cNvSpPr/>
          <p:nvPr/>
        </p:nvSpPr>
        <p:spPr>
          <a:xfrm>
            <a:off x="3043050" y="3614750"/>
            <a:ext cx="2680699" cy="1059799"/>
          </a:xfrm>
          <a:prstGeom prst="rect">
            <a:avLst/>
          </a:prstGeom>
          <a:blipFill>
            <a:blip r:embed="rId4"/>
            <a:stretch>
              <a:fillRect/>
            </a:stretch>
          </a:blipFill>
        </p:spPr>
      </p:sp>
      <p:sp>
        <p:nvSpPr>
          <p:cNvPr id="202" name="Shape 202"/>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Zack’s Investment Research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0" y="457200"/>
            <a:ext cx="9144000" cy="857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Georgia"/>
              <a:buNone/>
            </a:pPr>
            <a:r>
              <a:rPr lang="en" sz="2800" b="0" i="0" u="none" strike="noStrike" cap="none" baseline="0">
                <a:solidFill>
                  <a:schemeClr val="dk2"/>
                </a:solidFill>
                <a:latin typeface="Georgia"/>
                <a:ea typeface="Georgia"/>
                <a:cs typeface="Georgia"/>
                <a:sym typeface="Georgia"/>
              </a:rPr>
              <a:t>Table of Contents</a:t>
            </a:r>
          </a:p>
        </p:txBody>
      </p:sp>
      <p:sp>
        <p:nvSpPr>
          <p:cNvPr id="70" name="Shape 70"/>
          <p:cNvSpPr txBox="1">
            <a:spLocks noGrp="1"/>
          </p:cNvSpPr>
          <p:nvPr>
            <p:ph type="body" idx="1"/>
          </p:nvPr>
        </p:nvSpPr>
        <p:spPr>
          <a:xfrm>
            <a:off x="914400" y="1257300"/>
            <a:ext cx="7543800" cy="3429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I. 	Economic Conditions &amp; News </a:t>
            </a:r>
            <a:r>
              <a:rPr lang="en" sz="1400"/>
              <a:t>Highlights </a:t>
            </a:r>
            <a:r>
              <a:rPr lang="en" sz="1400" b="0" i="0" u="none" strike="noStrike" cap="none" baseline="0">
                <a:solidFill>
                  <a:schemeClr val="dk1"/>
                </a:solidFill>
                <a:latin typeface="Georgia"/>
                <a:ea typeface="Georgia"/>
                <a:cs typeface="Georgia"/>
                <a:sym typeface="Georgia"/>
              </a:rPr>
              <a:t> </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II.	Sector Summaries</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III.	SAP Strategy &amp; Composition</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IV.	Risk Analysis</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V.	SAP Performance Evaluation </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VI.	Recommended Future Enhancements</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VII. 	Student Manager Profiles</a:t>
            </a:r>
          </a:p>
          <a:p>
            <a:pPr marL="0" marR="0" lvl="0" indent="0" algn="l" rtl="0">
              <a:buClr>
                <a:schemeClr val="dk1"/>
              </a:buClr>
              <a:buSzPct val="25000"/>
              <a:buFont typeface="Georgia"/>
              <a:buNone/>
            </a:pPr>
            <a:r>
              <a:rPr lang="en" sz="14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Energy</a:t>
            </a:r>
          </a:p>
        </p:txBody>
      </p:sp>
      <p:sp>
        <p:nvSpPr>
          <p:cNvPr id="208" name="Shape 208"/>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SUMMARY: </a:t>
            </a:r>
            <a:r>
              <a:rPr lang="en" sz="1200"/>
              <a:t>The Energy Sector comprises companies whose businesses are dominated by the following activities: The construction or provision of oil rigs, drilling equipment. Companies engaged in the exploration, production, marketing, refining and/or transportation of oil and gas products, coal and other consumable fuels.</a:t>
            </a:r>
          </a:p>
          <a:p>
            <a:endParaRPr lang="en" sz="1200"/>
          </a:p>
          <a:p>
            <a:pPr marL="0" lvl="0" indent="0" rtl="0">
              <a:lnSpc>
                <a:spcPct val="115000"/>
              </a:lnSpc>
              <a:spcBef>
                <a:spcPts val="400"/>
              </a:spcBef>
              <a:buNone/>
            </a:pPr>
            <a:r>
              <a:rPr lang="en" sz="1200" b="1"/>
              <a:t>OUTLOOK: </a:t>
            </a:r>
            <a:r>
              <a:rPr lang="en" sz="1200"/>
              <a:t>Energy remains positive given the commodity’s constrained supply picture. Global oil consumption is expected to get a boost from sustained strength in China, the Middle East, Central and South America that continue to expand at a healthy rate.</a:t>
            </a:r>
          </a:p>
          <a:p>
            <a:pPr marL="0" lvl="0" indent="0" rtl="0">
              <a:lnSpc>
                <a:spcPct val="115000"/>
              </a:lnSpc>
              <a:spcBef>
                <a:spcPts val="400"/>
              </a:spcBef>
              <a:buClr>
                <a:schemeClr val="dk1"/>
              </a:buClr>
              <a:buSzPct val="91666"/>
              <a:buFont typeface="Arial"/>
              <a:buNone/>
            </a:pPr>
            <a:r>
              <a:rPr lang="en" sz="1200"/>
              <a:t>-According to the Energy Information Administration (EIA), which provides official energy statistics from the U.S. Government, world crude consumption grew by an estimated 0.7 million barrels per day in 2012 to a record-high level of 89.0 million barrels per day.</a:t>
            </a:r>
          </a:p>
          <a:p>
            <a:endParaRPr lang="en" sz="1200"/>
          </a:p>
        </p:txBody>
      </p:sp>
      <p:sp>
        <p:nvSpPr>
          <p:cNvPr id="209" name="Shape 209"/>
          <p:cNvSpPr/>
          <p:nvPr/>
        </p:nvSpPr>
        <p:spPr>
          <a:xfrm>
            <a:off x="3081150" y="3557600"/>
            <a:ext cx="2892700" cy="1110824"/>
          </a:xfrm>
          <a:prstGeom prst="rect">
            <a:avLst/>
          </a:prstGeom>
          <a:blipFill>
            <a:blip r:embed="rId4"/>
            <a:stretch>
              <a:fillRect/>
            </a:stretch>
          </a:blipFill>
        </p:spPr>
      </p:sp>
      <p:sp>
        <p:nvSpPr>
          <p:cNvPr id="210" name="Shape 210"/>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Zack’s Investment Research</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Financials</a:t>
            </a:r>
          </a:p>
        </p:txBody>
      </p:sp>
      <p:sp>
        <p:nvSpPr>
          <p:cNvPr id="216" name="Shape 216"/>
          <p:cNvSpPr txBox="1">
            <a:spLocks noGrp="1"/>
          </p:cNvSpPr>
          <p:nvPr>
            <p:ph type="body" idx="1"/>
          </p:nvPr>
        </p:nvSpPr>
        <p:spPr>
          <a:xfrm>
            <a:off x="571425" y="938300"/>
            <a:ext cx="7543800" cy="3429000"/>
          </a:xfrm>
          <a:prstGeom prst="rect">
            <a:avLst/>
          </a:prstGeom>
          <a:noFill/>
          <a:ln>
            <a:noFill/>
          </a:ln>
        </p:spPr>
        <p:txBody>
          <a:bodyPr lIns="91425" tIns="45700" rIns="91425" bIns="45700" anchor="t" anchorCtr="0">
            <a:noAutofit/>
          </a:bodyPr>
          <a:lstStyle/>
          <a:p>
            <a:pPr marL="0" lvl="0" indent="0" rtl="0">
              <a:lnSpc>
                <a:spcPct val="100000"/>
              </a:lnSpc>
              <a:spcBef>
                <a:spcPts val="600"/>
              </a:spcBef>
              <a:buNone/>
            </a:pPr>
            <a:r>
              <a:rPr lang="en" sz="1200" b="1"/>
              <a:t>SUMMARY:</a:t>
            </a:r>
            <a:r>
              <a:rPr lang="en" sz="2500">
                <a:latin typeface="Arial"/>
                <a:ea typeface="Arial"/>
                <a:cs typeface="Arial"/>
                <a:sym typeface="Arial"/>
              </a:rPr>
              <a:t> </a:t>
            </a:r>
            <a:r>
              <a:rPr lang="en" sz="1200"/>
              <a:t>Financials sector performed well - returned about 31.11% for the year</a:t>
            </a:r>
          </a:p>
          <a:p>
            <a:pPr marL="0" lvl="0" indent="0" rtl="0">
              <a:lnSpc>
                <a:spcPct val="100000"/>
              </a:lnSpc>
              <a:spcBef>
                <a:spcPts val="600"/>
              </a:spcBef>
              <a:buNone/>
            </a:pPr>
            <a:r>
              <a:rPr lang="en" sz="1200"/>
              <a:t>-Low interest rates spurred consumer borrowing, M&amp;A activity was high for the year driving up the performance of the financials sector</a:t>
            </a:r>
          </a:p>
          <a:p>
            <a:pPr marL="0" lvl="0" indent="0" rtl="0">
              <a:lnSpc>
                <a:spcPct val="100000"/>
              </a:lnSpc>
              <a:spcBef>
                <a:spcPts val="500"/>
              </a:spcBef>
              <a:buClr>
                <a:schemeClr val="dk1"/>
              </a:buClr>
              <a:buSzPct val="91666"/>
              <a:buFont typeface="Arial"/>
              <a:buNone/>
            </a:pPr>
            <a:r>
              <a:rPr lang="en" sz="1200"/>
              <a:t>–IPO markets were extremely active for the year because equity was so cheap</a:t>
            </a:r>
          </a:p>
          <a:p>
            <a:pPr marL="0" lvl="0" indent="0" rtl="0">
              <a:lnSpc>
                <a:spcPct val="100000"/>
              </a:lnSpc>
              <a:spcBef>
                <a:spcPts val="600"/>
              </a:spcBef>
              <a:buClr>
                <a:schemeClr val="dk1"/>
              </a:buClr>
              <a:buSzPct val="91666"/>
              <a:buFont typeface="Arial"/>
              <a:buNone/>
            </a:pPr>
            <a:r>
              <a:rPr lang="en" sz="1200"/>
              <a:t>-Financials contributed about 11.7% for the SAP fund </a:t>
            </a:r>
          </a:p>
          <a:p>
            <a:endParaRPr lang="en" sz="1200"/>
          </a:p>
          <a:p>
            <a:pPr marL="0" lvl="0" indent="0" rtl="0">
              <a:lnSpc>
                <a:spcPct val="100000"/>
              </a:lnSpc>
              <a:spcBef>
                <a:spcPts val="600"/>
              </a:spcBef>
              <a:buClr>
                <a:schemeClr val="dk1"/>
              </a:buClr>
              <a:buSzPct val="91666"/>
              <a:buFont typeface="Arial"/>
              <a:buNone/>
            </a:pPr>
            <a:r>
              <a:rPr lang="en" sz="1200" b="1"/>
              <a:t>OUTLOOK: </a:t>
            </a:r>
            <a:r>
              <a:rPr lang="en" sz="1200"/>
              <a:t>Remain underweight in financials due to the difficulty of banks to generate profits</a:t>
            </a:r>
          </a:p>
          <a:p>
            <a:pPr marL="0" lvl="0" indent="0" rtl="0">
              <a:lnSpc>
                <a:spcPct val="100000"/>
              </a:lnSpc>
              <a:spcBef>
                <a:spcPts val="500"/>
              </a:spcBef>
              <a:buClr>
                <a:schemeClr val="dk1"/>
              </a:buClr>
              <a:buSzPct val="91666"/>
              <a:buFont typeface="Arial"/>
              <a:buNone/>
            </a:pPr>
            <a:r>
              <a:rPr lang="en" sz="1200"/>
              <a:t>-Especially with rising interest rates and the tapering of QE3</a:t>
            </a:r>
          </a:p>
          <a:p>
            <a:pPr marL="0" lvl="0" indent="0" rtl="0">
              <a:lnSpc>
                <a:spcPct val="100000"/>
              </a:lnSpc>
              <a:spcBef>
                <a:spcPts val="600"/>
              </a:spcBef>
              <a:buClr>
                <a:schemeClr val="dk1"/>
              </a:buClr>
              <a:buSzPct val="91666"/>
              <a:buFont typeface="Arial"/>
              <a:buNone/>
            </a:pPr>
            <a:r>
              <a:rPr lang="en" sz="1200"/>
              <a:t>-Best performingà XLF ETF with 15.9% return in SAP fund</a:t>
            </a:r>
          </a:p>
          <a:p>
            <a:pPr marL="0" lvl="0" indent="0" rtl="0">
              <a:lnSpc>
                <a:spcPct val="100000"/>
              </a:lnSpc>
              <a:spcBef>
                <a:spcPts val="400"/>
              </a:spcBef>
              <a:buNone/>
            </a:pPr>
            <a:r>
              <a:rPr lang="en" sz="1200"/>
              <a:t> </a:t>
            </a:r>
          </a:p>
          <a:p>
            <a:endParaRPr lang="en" sz="1200"/>
          </a:p>
          <a:p>
            <a:endParaRPr lang="en" sz="12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Healthcare</a:t>
            </a:r>
          </a:p>
        </p:txBody>
      </p:sp>
      <p:sp>
        <p:nvSpPr>
          <p:cNvPr id="222" name="Shape 222"/>
          <p:cNvSpPr txBox="1">
            <a:spLocks noGrp="1"/>
          </p:cNvSpPr>
          <p:nvPr>
            <p:ph type="body" idx="1"/>
          </p:nvPr>
        </p:nvSpPr>
        <p:spPr>
          <a:xfrm>
            <a:off x="571425" y="1090700"/>
            <a:ext cx="7677600" cy="3429000"/>
          </a:xfrm>
          <a:prstGeom prst="rect">
            <a:avLst/>
          </a:prstGeom>
          <a:noFill/>
          <a:ln>
            <a:noFill/>
          </a:ln>
        </p:spPr>
        <p:txBody>
          <a:bodyPr lIns="91425" tIns="45700" rIns="91425" bIns="45700" anchor="t" anchorCtr="0">
            <a:noAutofit/>
          </a:bodyPr>
          <a:lstStyle/>
          <a:p>
            <a:pPr marL="0" lvl="0" indent="0" rtl="0">
              <a:lnSpc>
                <a:spcPct val="115000"/>
              </a:lnSpc>
              <a:spcBef>
                <a:spcPts val="600"/>
              </a:spcBef>
              <a:buClr>
                <a:schemeClr val="dk1"/>
              </a:buClr>
              <a:buSzPct val="91666"/>
              <a:buFont typeface="Arial"/>
              <a:buNone/>
            </a:pPr>
            <a:r>
              <a:rPr lang="en" sz="1200" b="1"/>
              <a:t>SUMMARY: </a:t>
            </a:r>
            <a:r>
              <a:rPr lang="en" sz="1200"/>
              <a:t>Healthcare had a total return of 38.53%</a:t>
            </a:r>
          </a:p>
          <a:p>
            <a:pPr marL="0" lvl="0" indent="0" rtl="0">
              <a:lnSpc>
                <a:spcPct val="115000"/>
              </a:lnSpc>
              <a:spcBef>
                <a:spcPts val="600"/>
              </a:spcBef>
              <a:buClr>
                <a:schemeClr val="dk1"/>
              </a:buClr>
              <a:buSzPct val="91666"/>
              <a:buFont typeface="Arial"/>
              <a:buNone/>
            </a:pPr>
            <a:r>
              <a:rPr lang="en" sz="1200"/>
              <a:t>–SAP Fund return 22.68%</a:t>
            </a:r>
          </a:p>
          <a:p>
            <a:pPr marL="0" lvl="0" indent="0" rtl="0">
              <a:lnSpc>
                <a:spcPct val="115000"/>
              </a:lnSpc>
              <a:spcBef>
                <a:spcPts val="600"/>
              </a:spcBef>
              <a:buClr>
                <a:schemeClr val="dk1"/>
              </a:buClr>
              <a:buSzPct val="91666"/>
              <a:buFont typeface="Arial"/>
              <a:buNone/>
            </a:pPr>
            <a:r>
              <a:rPr lang="en" sz="1200"/>
              <a:t>–Best performing sector</a:t>
            </a:r>
          </a:p>
          <a:p>
            <a:pPr marL="0" lvl="0" indent="0" rtl="0">
              <a:lnSpc>
                <a:spcPct val="115000"/>
              </a:lnSpc>
              <a:spcBef>
                <a:spcPts val="600"/>
              </a:spcBef>
              <a:buClr>
                <a:schemeClr val="dk1"/>
              </a:buClr>
              <a:buSzPct val="91666"/>
              <a:buFont typeface="Arial"/>
              <a:buNone/>
            </a:pPr>
            <a:r>
              <a:rPr lang="en" sz="1200"/>
              <a:t>–Best performer: Johnson and Johnson 36% return</a:t>
            </a:r>
          </a:p>
          <a:p>
            <a:pPr marL="0" lvl="0" indent="0" rtl="0">
              <a:lnSpc>
                <a:spcPct val="115000"/>
              </a:lnSpc>
              <a:spcBef>
                <a:spcPts val="600"/>
              </a:spcBef>
              <a:buClr>
                <a:schemeClr val="dk1"/>
              </a:buClr>
              <a:buSzPct val="91666"/>
              <a:buFont typeface="Arial"/>
              <a:buNone/>
            </a:pPr>
            <a:r>
              <a:rPr lang="en" sz="1200"/>
              <a:t>–Worst Performer: Celgene Corporation -1.50% return</a:t>
            </a:r>
          </a:p>
          <a:p>
            <a:endParaRPr lang="en" sz="1200"/>
          </a:p>
          <a:p>
            <a:pPr marL="0" lvl="0" indent="0" rtl="0">
              <a:lnSpc>
                <a:spcPct val="115000"/>
              </a:lnSpc>
              <a:spcBef>
                <a:spcPts val="600"/>
              </a:spcBef>
              <a:buClr>
                <a:schemeClr val="dk1"/>
              </a:buClr>
              <a:buSzPct val="91666"/>
              <a:buFont typeface="Arial"/>
              <a:buNone/>
            </a:pPr>
            <a:r>
              <a:rPr lang="en" sz="1200" b="1"/>
              <a:t>OUTLOOK: </a:t>
            </a:r>
            <a:r>
              <a:rPr lang="en" sz="1200"/>
              <a:t>Recommend being overweight in healthcare sector going forward</a:t>
            </a:r>
          </a:p>
          <a:p>
            <a:pPr marL="0" lvl="0" indent="0" rtl="0">
              <a:lnSpc>
                <a:spcPct val="115000"/>
              </a:lnSpc>
              <a:spcBef>
                <a:spcPts val="600"/>
              </a:spcBef>
              <a:buClr>
                <a:schemeClr val="dk1"/>
              </a:buClr>
              <a:buSzPct val="91666"/>
              <a:buFont typeface="Arial"/>
              <a:buNone/>
            </a:pPr>
            <a:r>
              <a:rPr lang="en" sz="1200"/>
              <a:t>–Changing economics of sector with the passage of Affordable Care Act present opportunities in healthcare IT</a:t>
            </a:r>
          </a:p>
          <a:p>
            <a:pPr marL="0" lvl="0" indent="0" rtl="0">
              <a:lnSpc>
                <a:spcPct val="115000"/>
              </a:lnSpc>
              <a:spcBef>
                <a:spcPts val="400"/>
              </a:spcBef>
              <a:buNone/>
            </a:pPr>
            <a:r>
              <a:rPr lang="en" sz="1200"/>
              <a:t> </a:t>
            </a:r>
          </a:p>
          <a:p>
            <a:endParaRPr lang="en" sz="1200"/>
          </a:p>
          <a:p>
            <a:endParaRPr lang="en" sz="12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Industrials</a:t>
            </a:r>
          </a:p>
        </p:txBody>
      </p:sp>
      <p:sp>
        <p:nvSpPr>
          <p:cNvPr id="228" name="Shape 228"/>
          <p:cNvSpPr txBox="1">
            <a:spLocks noGrp="1"/>
          </p:cNvSpPr>
          <p:nvPr>
            <p:ph type="body" idx="1"/>
          </p:nvPr>
        </p:nvSpPr>
        <p:spPr>
          <a:xfrm>
            <a:off x="571425" y="1162050"/>
            <a:ext cx="8134200" cy="3429000"/>
          </a:xfrm>
          <a:prstGeom prst="rect">
            <a:avLst/>
          </a:prstGeom>
          <a:noFill/>
          <a:ln>
            <a:noFill/>
          </a:ln>
        </p:spPr>
        <p:txBody>
          <a:bodyPr lIns="91425" tIns="45700" rIns="91425" bIns="45700" anchor="t" anchorCtr="0">
            <a:noAutofit/>
          </a:bodyPr>
          <a:lstStyle/>
          <a:p>
            <a:pPr marL="0" lvl="0" indent="0" rtl="0">
              <a:lnSpc>
                <a:spcPct val="115000"/>
              </a:lnSpc>
              <a:spcBef>
                <a:spcPts val="400"/>
              </a:spcBef>
              <a:buClr>
                <a:schemeClr val="dk1"/>
              </a:buClr>
              <a:buSzPct val="91666"/>
              <a:buFont typeface="Arial"/>
              <a:buNone/>
            </a:pPr>
            <a:r>
              <a:rPr lang="en" sz="1200" b="1"/>
              <a:t>SUMMARY: </a:t>
            </a:r>
            <a:r>
              <a:rPr lang="en" sz="1200"/>
              <a:t>B/E Aerospace, Culp Inc., United Technologies, SPDR Industrials ETF (XLI)</a:t>
            </a:r>
          </a:p>
          <a:p>
            <a:pPr marL="0" lvl="0" indent="0" rtl="0">
              <a:lnSpc>
                <a:spcPct val="115000"/>
              </a:lnSpc>
              <a:spcBef>
                <a:spcPts val="400"/>
              </a:spcBef>
              <a:buClr>
                <a:schemeClr val="dk1"/>
              </a:buClr>
              <a:buSzPct val="91666"/>
              <a:buFont typeface="Arial"/>
              <a:buNone/>
            </a:pPr>
            <a:r>
              <a:rPr lang="en" sz="1200"/>
              <a:t>–XLI slightly outperformed S&amp;P 500 since 09/03, returning 13.6% versus S&amp;P 500 10% return</a:t>
            </a:r>
          </a:p>
          <a:p>
            <a:pPr marL="0" lvl="0" indent="0" rtl="0">
              <a:lnSpc>
                <a:spcPct val="115000"/>
              </a:lnSpc>
              <a:spcBef>
                <a:spcPts val="400"/>
              </a:spcBef>
              <a:buClr>
                <a:schemeClr val="dk1"/>
              </a:buClr>
              <a:buSzPct val="91666"/>
              <a:buFont typeface="Arial"/>
              <a:buNone/>
            </a:pPr>
            <a:r>
              <a:rPr lang="en" sz="1200"/>
              <a:t>–10.4% portfolio contribution compared to 10.7% S&amp;P 500 contribution</a:t>
            </a:r>
          </a:p>
          <a:p>
            <a:endParaRPr lang="en" sz="1200"/>
          </a:p>
          <a:p>
            <a:pPr marL="0" lvl="0" indent="0" rtl="0">
              <a:lnSpc>
                <a:spcPct val="115000"/>
              </a:lnSpc>
              <a:spcBef>
                <a:spcPts val="400"/>
              </a:spcBef>
              <a:buClr>
                <a:schemeClr val="dk1"/>
              </a:buClr>
              <a:buSzPct val="91666"/>
              <a:buFont typeface="Arial"/>
              <a:buNone/>
            </a:pPr>
            <a:r>
              <a:rPr lang="en" sz="1200" b="1"/>
              <a:t>OUTLOOK: </a:t>
            </a:r>
            <a:r>
              <a:rPr lang="en" sz="1200"/>
              <a:t>Highly cyclical and highly correlated to S&amp;P 500 amounting to an underweight allocation in the sector</a:t>
            </a:r>
          </a:p>
          <a:p>
            <a:pPr marL="0" lvl="0" indent="0" rtl="0">
              <a:lnSpc>
                <a:spcPct val="115000"/>
              </a:lnSpc>
              <a:spcBef>
                <a:spcPts val="400"/>
              </a:spcBef>
              <a:buClr>
                <a:schemeClr val="dk1"/>
              </a:buClr>
              <a:buSzPct val="91666"/>
              <a:buFont typeface="Arial"/>
              <a:buNone/>
            </a:pPr>
            <a:r>
              <a:rPr lang="en" sz="1200"/>
              <a:t>–Sector performance is largely driven by macroeconomic trends and is an outperformer during expansionary periods and underperformer during periods of contraction</a:t>
            </a:r>
          </a:p>
          <a:p>
            <a:endParaRPr lang="en" sz="1200"/>
          </a:p>
          <a:p>
            <a:pPr marL="0" lvl="0" indent="457200" rtl="0">
              <a:lnSpc>
                <a:spcPct val="115000"/>
              </a:lnSpc>
              <a:spcBef>
                <a:spcPts val="400"/>
              </a:spcBef>
              <a:buNone/>
            </a:pPr>
            <a:r>
              <a:rPr lang="en" sz="1200"/>
              <a:t> </a:t>
            </a:r>
          </a:p>
          <a:p>
            <a:endParaRPr lang="en" sz="1200"/>
          </a:p>
          <a:p>
            <a:endParaRPr lang="en" sz="1200"/>
          </a:p>
        </p:txBody>
      </p:sp>
      <p:sp>
        <p:nvSpPr>
          <p:cNvPr id="229" name="Shape 229"/>
          <p:cNvSpPr/>
          <p:nvPr/>
        </p:nvSpPr>
        <p:spPr>
          <a:xfrm>
            <a:off x="2643650" y="3023700"/>
            <a:ext cx="2832824" cy="1700449"/>
          </a:xfrm>
          <a:prstGeom prst="rect">
            <a:avLst/>
          </a:prstGeom>
          <a:blipFill>
            <a:blip r:embed="rId4"/>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Materials</a:t>
            </a:r>
          </a:p>
        </p:txBody>
      </p:sp>
      <p:sp>
        <p:nvSpPr>
          <p:cNvPr id="241" name="Shape 241"/>
          <p:cNvSpPr txBox="1">
            <a:spLocks noGrp="1"/>
          </p:cNvSpPr>
          <p:nvPr>
            <p:ph type="body" idx="1"/>
          </p:nvPr>
        </p:nvSpPr>
        <p:spPr>
          <a:xfrm>
            <a:off x="571425" y="1162050"/>
            <a:ext cx="7543800" cy="3429000"/>
          </a:xfrm>
          <a:prstGeom prst="rect">
            <a:avLst/>
          </a:prstGeom>
          <a:noFill/>
          <a:ln>
            <a:noFill/>
          </a:ln>
        </p:spPr>
        <p:txBody>
          <a:bodyPr lIns="91425" tIns="45700" rIns="91425" bIns="45700" anchor="t" anchorCtr="0">
            <a:noAutofit/>
          </a:bodyPr>
          <a:lstStyle/>
          <a:p>
            <a:pPr marL="0" lvl="0" indent="0" rtl="0">
              <a:lnSpc>
                <a:spcPct val="115000"/>
              </a:lnSpc>
              <a:spcBef>
                <a:spcPts val="400"/>
              </a:spcBef>
              <a:buClr>
                <a:schemeClr val="dk1"/>
              </a:buClr>
              <a:buSzPct val="91666"/>
              <a:buFont typeface="Arial"/>
              <a:buNone/>
            </a:pPr>
            <a:r>
              <a:rPr lang="en" sz="1200" b="1"/>
              <a:t>SUMMARY: </a:t>
            </a:r>
            <a:r>
              <a:rPr lang="en" sz="1200"/>
              <a:t>Sherwin Williams Company (SHW), SPDR Materials ETF (XLB)</a:t>
            </a:r>
          </a:p>
          <a:p>
            <a:pPr marL="0" lvl="0" indent="0" rtl="0">
              <a:lnSpc>
                <a:spcPct val="115000"/>
              </a:lnSpc>
              <a:spcBef>
                <a:spcPts val="400"/>
              </a:spcBef>
              <a:buClr>
                <a:schemeClr val="dk1"/>
              </a:buClr>
              <a:buSzPct val="91666"/>
              <a:buFont typeface="Arial"/>
              <a:buNone/>
            </a:pPr>
            <a:r>
              <a:rPr lang="en" sz="1200"/>
              <a:t>–XLB underperformed S&amp;P 500 since year start 1/1/13, returning 21.99% versus S&amp;P 500 27.91% return</a:t>
            </a:r>
          </a:p>
          <a:p>
            <a:pPr marL="0" lvl="0" indent="0" rtl="0">
              <a:lnSpc>
                <a:spcPct val="115000"/>
              </a:lnSpc>
              <a:spcBef>
                <a:spcPts val="400"/>
              </a:spcBef>
              <a:buClr>
                <a:schemeClr val="dk1"/>
              </a:buClr>
              <a:buSzPct val="91666"/>
              <a:buFont typeface="Arial"/>
              <a:buNone/>
            </a:pPr>
            <a:r>
              <a:rPr lang="en" sz="1200"/>
              <a:t>–Sherwin Williams showing returns of 1.58% since purchase on 10/3/13</a:t>
            </a:r>
          </a:p>
          <a:p>
            <a:pPr marL="0" lvl="0" indent="0" rtl="0">
              <a:lnSpc>
                <a:spcPct val="115000"/>
              </a:lnSpc>
              <a:spcBef>
                <a:spcPts val="400"/>
              </a:spcBef>
              <a:buClr>
                <a:schemeClr val="dk1"/>
              </a:buClr>
              <a:buSzPct val="91666"/>
              <a:buFont typeface="Arial"/>
              <a:buNone/>
            </a:pPr>
            <a:r>
              <a:rPr lang="en" sz="1200"/>
              <a:t>–4.82% portfolio contribution compared to 3.50% S&amp;P 500 contribution</a:t>
            </a:r>
          </a:p>
          <a:p>
            <a:endParaRPr lang="en" sz="1200"/>
          </a:p>
          <a:p>
            <a:pPr marL="0" lvl="0" indent="0" rtl="0">
              <a:lnSpc>
                <a:spcPct val="115000"/>
              </a:lnSpc>
              <a:spcBef>
                <a:spcPts val="400"/>
              </a:spcBef>
              <a:buClr>
                <a:schemeClr val="dk1"/>
              </a:buClr>
              <a:buSzPct val="91666"/>
              <a:buFont typeface="Arial"/>
              <a:buNone/>
            </a:pPr>
            <a:r>
              <a:rPr lang="en" sz="1200" b="1"/>
              <a:t>OUTLOOK: </a:t>
            </a:r>
            <a:r>
              <a:rPr lang="en" sz="1200"/>
              <a:t>Basic materials markets are deeply cyclical. In boom times, producers mint money but in downturns, many players can go bankrupt</a:t>
            </a:r>
          </a:p>
          <a:p>
            <a:pPr marL="0" lvl="0" indent="0" rtl="0">
              <a:lnSpc>
                <a:spcPct val="115000"/>
              </a:lnSpc>
              <a:spcBef>
                <a:spcPts val="400"/>
              </a:spcBef>
              <a:buClr>
                <a:schemeClr val="dk1"/>
              </a:buClr>
              <a:buSzPct val="91666"/>
              <a:buFont typeface="Arial"/>
              <a:buNone/>
            </a:pPr>
            <a:r>
              <a:rPr lang="en" sz="1200"/>
              <a:t>–Given past four months of consistent growth and potential for investment in foreign markets in 2014, Materials may provide impressive returns despite underperformance in past year </a:t>
            </a:r>
          </a:p>
          <a:p>
            <a:endParaRPr lang="en" sz="1200"/>
          </a:p>
          <a:p>
            <a:pPr marL="0" lvl="0" indent="457200" rtl="0">
              <a:lnSpc>
                <a:spcPct val="115000"/>
              </a:lnSpc>
              <a:spcBef>
                <a:spcPts val="400"/>
              </a:spcBef>
              <a:buNone/>
            </a:pPr>
            <a:r>
              <a:rPr lang="en" sz="1200"/>
              <a:t> </a:t>
            </a:r>
          </a:p>
          <a:p>
            <a:endParaRPr lang="en" sz="1200"/>
          </a:p>
          <a:p>
            <a:endParaRPr lang="en" sz="1200"/>
          </a:p>
        </p:txBody>
      </p:sp>
      <p:sp>
        <p:nvSpPr>
          <p:cNvPr id="242" name="Shape 242"/>
          <p:cNvSpPr/>
          <p:nvPr/>
        </p:nvSpPr>
        <p:spPr>
          <a:xfrm>
            <a:off x="1917125" y="3473500"/>
            <a:ext cx="4076850" cy="1177224"/>
          </a:xfrm>
          <a:prstGeom prst="rect">
            <a:avLst/>
          </a:prstGeom>
          <a:blipFill>
            <a:blip r:embed="rId4"/>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Technology</a:t>
            </a:r>
          </a:p>
        </p:txBody>
      </p:sp>
      <p:sp>
        <p:nvSpPr>
          <p:cNvPr id="235" name="Shape 235"/>
          <p:cNvSpPr txBox="1">
            <a:spLocks noGrp="1"/>
          </p:cNvSpPr>
          <p:nvPr>
            <p:ph type="body" idx="1"/>
          </p:nvPr>
        </p:nvSpPr>
        <p:spPr>
          <a:xfrm>
            <a:off x="571425" y="1090700"/>
            <a:ext cx="7863600" cy="3429000"/>
          </a:xfrm>
          <a:prstGeom prst="rect">
            <a:avLst/>
          </a:prstGeom>
          <a:noFill/>
          <a:ln>
            <a:noFill/>
          </a:ln>
        </p:spPr>
        <p:txBody>
          <a:bodyPr lIns="91425" tIns="45700" rIns="91425" bIns="45700" anchor="t" anchorCtr="0">
            <a:noAutofit/>
          </a:bodyPr>
          <a:lstStyle/>
          <a:p>
            <a:pPr marL="0" lvl="0" indent="0" rtl="0">
              <a:lnSpc>
                <a:spcPct val="115000"/>
              </a:lnSpc>
              <a:spcBef>
                <a:spcPts val="600"/>
              </a:spcBef>
              <a:buClr>
                <a:schemeClr val="dk1"/>
              </a:buClr>
              <a:buSzPct val="91666"/>
              <a:buFont typeface="Arial"/>
              <a:buNone/>
            </a:pPr>
            <a:r>
              <a:rPr lang="en" sz="1200" b="1"/>
              <a:t>SUMMARY: </a:t>
            </a:r>
            <a:r>
              <a:rPr lang="en" sz="1200"/>
              <a:t>XLK select sector SPDR had an 18.45% YTD total return</a:t>
            </a:r>
          </a:p>
          <a:p>
            <a:pPr marL="0" lvl="0" indent="0" rtl="0">
              <a:lnSpc>
                <a:spcPct val="115000"/>
              </a:lnSpc>
              <a:spcBef>
                <a:spcPts val="600"/>
              </a:spcBef>
              <a:buClr>
                <a:schemeClr val="dk1"/>
              </a:buClr>
              <a:buSzPct val="91666"/>
              <a:buFont typeface="Arial"/>
              <a:buNone/>
            </a:pPr>
            <a:r>
              <a:rPr lang="en" sz="1200"/>
              <a:t>–5.73% return for SAP fund</a:t>
            </a:r>
          </a:p>
          <a:p>
            <a:pPr marL="0" lvl="0" indent="0" rtl="0">
              <a:lnSpc>
                <a:spcPct val="115000"/>
              </a:lnSpc>
              <a:spcBef>
                <a:spcPts val="600"/>
              </a:spcBef>
              <a:buClr>
                <a:schemeClr val="dk1"/>
              </a:buClr>
              <a:buSzPct val="91666"/>
              <a:buFont typeface="Arial"/>
              <a:buNone/>
            </a:pPr>
            <a:r>
              <a:rPr lang="en" sz="1200"/>
              <a:t>–Best performing in SAP fund: Apple with 25% return</a:t>
            </a:r>
          </a:p>
          <a:p>
            <a:pPr marL="0" lvl="0" indent="0" rtl="0">
              <a:lnSpc>
                <a:spcPct val="115000"/>
              </a:lnSpc>
              <a:spcBef>
                <a:spcPts val="600"/>
              </a:spcBef>
              <a:buClr>
                <a:schemeClr val="dk1"/>
              </a:buClr>
              <a:buSzPct val="91666"/>
              <a:buFont typeface="Arial"/>
              <a:buNone/>
            </a:pPr>
            <a:r>
              <a:rPr lang="en" sz="1200"/>
              <a:t>–Worst performing: Cisco Systems with 1% return</a:t>
            </a:r>
          </a:p>
          <a:p>
            <a:pPr marL="0" lvl="0" indent="0" rtl="0">
              <a:lnSpc>
                <a:spcPct val="115000"/>
              </a:lnSpc>
              <a:spcBef>
                <a:spcPts val="500"/>
              </a:spcBef>
              <a:buClr>
                <a:schemeClr val="dk1"/>
              </a:buClr>
              <a:buSzPct val="91666"/>
              <a:buFont typeface="Arial"/>
              <a:buNone/>
            </a:pPr>
            <a:r>
              <a:rPr lang="en" sz="1200"/>
              <a:t>–Tessco Technologies with -1.75% return</a:t>
            </a:r>
          </a:p>
          <a:p>
            <a:endParaRPr lang="en" sz="1200"/>
          </a:p>
          <a:p>
            <a:pPr marL="0" lvl="0" indent="0" rtl="0">
              <a:lnSpc>
                <a:spcPct val="115000"/>
              </a:lnSpc>
              <a:spcBef>
                <a:spcPts val="600"/>
              </a:spcBef>
              <a:buClr>
                <a:schemeClr val="dk1"/>
              </a:buClr>
              <a:buSzPct val="91666"/>
              <a:buFont typeface="Arial"/>
              <a:buNone/>
            </a:pPr>
            <a:r>
              <a:rPr lang="en" sz="1200" b="1"/>
              <a:t>OUTLOOK: </a:t>
            </a:r>
            <a:r>
              <a:rPr lang="en" sz="1200"/>
              <a:t>Slightly overweight the Information Technology sector going forward</a:t>
            </a:r>
          </a:p>
          <a:p>
            <a:pPr marL="0" lvl="0" indent="0" rtl="0">
              <a:lnSpc>
                <a:spcPct val="115000"/>
              </a:lnSpc>
              <a:spcBef>
                <a:spcPts val="600"/>
              </a:spcBef>
              <a:buClr>
                <a:schemeClr val="dk1"/>
              </a:buClr>
              <a:buSzPct val="91666"/>
              <a:buFont typeface="Arial"/>
              <a:buNone/>
            </a:pPr>
            <a:r>
              <a:rPr lang="en" sz="1200"/>
              <a:t>–Performance of new tech companies like Twitter, Google, and Facebook will not be largely affected by tapering</a:t>
            </a:r>
          </a:p>
          <a:p>
            <a:pPr marL="0" lvl="0" indent="0" rtl="0">
              <a:lnSpc>
                <a:spcPct val="115000"/>
              </a:lnSpc>
              <a:spcBef>
                <a:spcPts val="600"/>
              </a:spcBef>
              <a:buClr>
                <a:schemeClr val="dk1"/>
              </a:buClr>
              <a:buSzPct val="91666"/>
              <a:buFont typeface="Arial"/>
              <a:buNone/>
            </a:pPr>
            <a:r>
              <a:rPr lang="en" sz="1200"/>
              <a:t>–Tech demand and growth forecasted to be greater in 2014 than in 2013</a:t>
            </a:r>
          </a:p>
          <a:p>
            <a:endParaRPr lang="en" sz="1200"/>
          </a:p>
          <a:p>
            <a:pPr marL="0" lvl="0" indent="457200" rtl="0">
              <a:lnSpc>
                <a:spcPct val="115000"/>
              </a:lnSpc>
              <a:spcBef>
                <a:spcPts val="400"/>
              </a:spcBef>
              <a:buNone/>
            </a:pPr>
            <a:r>
              <a:rPr lang="en" sz="1200"/>
              <a:t> </a:t>
            </a:r>
          </a:p>
          <a:p>
            <a:endParaRPr lang="en" sz="1200"/>
          </a:p>
          <a:p>
            <a:endParaRPr lang="en" sz="1200"/>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Telecommunications</a:t>
            </a:r>
          </a:p>
        </p:txBody>
      </p:sp>
      <p:sp>
        <p:nvSpPr>
          <p:cNvPr id="248" name="Shape 248"/>
          <p:cNvSpPr txBox="1">
            <a:spLocks noGrp="1"/>
          </p:cNvSpPr>
          <p:nvPr>
            <p:ph type="body" idx="1"/>
          </p:nvPr>
        </p:nvSpPr>
        <p:spPr>
          <a:xfrm>
            <a:off x="558400" y="1162050"/>
            <a:ext cx="8071799" cy="3429000"/>
          </a:xfrm>
          <a:prstGeom prst="rect">
            <a:avLst/>
          </a:prstGeom>
          <a:noFill/>
          <a:ln>
            <a:noFill/>
          </a:ln>
        </p:spPr>
        <p:txBody>
          <a:bodyPr lIns="91425" tIns="45700" rIns="91425" bIns="45700" anchor="t" anchorCtr="0">
            <a:noAutofit/>
          </a:bodyPr>
          <a:lstStyle/>
          <a:p>
            <a:pPr marL="0" lvl="0" indent="0" rtl="0">
              <a:lnSpc>
                <a:spcPct val="100000"/>
              </a:lnSpc>
              <a:spcBef>
                <a:spcPts val="400"/>
              </a:spcBef>
              <a:buClr>
                <a:schemeClr val="dk1"/>
              </a:buClr>
              <a:buSzPct val="91666"/>
              <a:buFont typeface="Arial"/>
              <a:buNone/>
            </a:pPr>
            <a:r>
              <a:rPr lang="en" sz="1200" b="1"/>
              <a:t>SUMMARY: </a:t>
            </a:r>
            <a:r>
              <a:rPr lang="en" sz="1200"/>
              <a:t>NeuStar Inc. is the single pure play telecom holdings in the portfolio</a:t>
            </a:r>
          </a:p>
          <a:p>
            <a:pPr marL="0" lvl="0" indent="0" rtl="0">
              <a:lnSpc>
                <a:spcPct val="100000"/>
              </a:lnSpc>
              <a:spcBef>
                <a:spcPts val="400"/>
              </a:spcBef>
              <a:buClr>
                <a:schemeClr val="dk1"/>
              </a:buClr>
              <a:buSzPct val="91666"/>
              <a:buFont typeface="Arial"/>
              <a:buNone/>
            </a:pPr>
            <a:r>
              <a:rPr lang="en" sz="1200"/>
              <a:t>–SPDR Technology ETF (XLK) offers exposure to telecom conglomerates comprising 12 percent of the ETF’s NAV</a:t>
            </a:r>
          </a:p>
          <a:p>
            <a:pPr marL="0" lvl="0" indent="0" rtl="0">
              <a:lnSpc>
                <a:spcPct val="100000"/>
              </a:lnSpc>
              <a:spcBef>
                <a:spcPts val="400"/>
              </a:spcBef>
              <a:buClr>
                <a:schemeClr val="dk1"/>
              </a:buClr>
              <a:buSzPct val="91666"/>
              <a:buFont typeface="Arial"/>
              <a:buNone/>
            </a:pPr>
            <a:r>
              <a:rPr lang="en" sz="1200"/>
              <a:t>–Verizon and AT&amp;T, 4.5% and 5.8% weights within the ETF respectively</a:t>
            </a:r>
          </a:p>
          <a:p>
            <a:endParaRPr lang="en" sz="1200"/>
          </a:p>
          <a:p>
            <a:pPr marL="0" lvl="0" indent="0" rtl="0">
              <a:lnSpc>
                <a:spcPct val="100000"/>
              </a:lnSpc>
              <a:spcBef>
                <a:spcPts val="400"/>
              </a:spcBef>
              <a:buClr>
                <a:schemeClr val="dk1"/>
              </a:buClr>
              <a:buSzPct val="91666"/>
              <a:buFont typeface="Arial"/>
              <a:buNone/>
            </a:pPr>
            <a:r>
              <a:rPr lang="en" sz="1200" b="1"/>
              <a:t>OUTLOOK: </a:t>
            </a:r>
            <a:r>
              <a:rPr lang="en" sz="1200"/>
              <a:t>Historically poor performing sector, underweight contribution in the SAP portfolio, below the S&amp;P contribution, as a result</a:t>
            </a:r>
          </a:p>
          <a:p>
            <a:pPr marL="0" lvl="0" indent="0" rtl="0">
              <a:lnSpc>
                <a:spcPct val="100000"/>
              </a:lnSpc>
              <a:spcBef>
                <a:spcPts val="400"/>
              </a:spcBef>
              <a:buClr>
                <a:schemeClr val="dk1"/>
              </a:buClr>
              <a:buSzPct val="91666"/>
              <a:buFont typeface="Arial"/>
              <a:buNone/>
            </a:pPr>
            <a:r>
              <a:rPr lang="en" sz="1200"/>
              <a:t>–Slightly underperformed the S&amp;P 500 since 09/03, 10% versus 9%</a:t>
            </a:r>
          </a:p>
          <a:p>
            <a:pPr marL="0" lvl="0" indent="0" rtl="0">
              <a:lnSpc>
                <a:spcPct val="100000"/>
              </a:lnSpc>
              <a:spcBef>
                <a:spcPts val="400"/>
              </a:spcBef>
              <a:buClr>
                <a:schemeClr val="dk1"/>
              </a:buClr>
              <a:buSzPct val="91666"/>
              <a:buFont typeface="Arial"/>
              <a:buNone/>
            </a:pPr>
            <a:r>
              <a:rPr lang="en" sz="1200"/>
              <a:t>–High D/E and high valuation multiples make investment in the sector difficult per SAP strategy requirements </a:t>
            </a:r>
          </a:p>
          <a:p>
            <a:endParaRPr lang="en" sz="1200"/>
          </a:p>
          <a:p>
            <a:pPr marL="0" lvl="0" indent="457200" rtl="0">
              <a:lnSpc>
                <a:spcPct val="115000"/>
              </a:lnSpc>
              <a:spcBef>
                <a:spcPts val="400"/>
              </a:spcBef>
              <a:buNone/>
            </a:pPr>
            <a:r>
              <a:rPr lang="en" sz="1200"/>
              <a:t> </a:t>
            </a:r>
          </a:p>
          <a:p>
            <a:endParaRPr lang="en" sz="1200"/>
          </a:p>
          <a:p>
            <a:endParaRPr lang="en" sz="1200"/>
          </a:p>
        </p:txBody>
      </p:sp>
      <p:sp>
        <p:nvSpPr>
          <p:cNvPr id="249" name="Shape 249"/>
          <p:cNvSpPr/>
          <p:nvPr/>
        </p:nvSpPr>
        <p:spPr>
          <a:xfrm>
            <a:off x="2831975" y="3130225"/>
            <a:ext cx="2560224" cy="1538075"/>
          </a:xfrm>
          <a:prstGeom prst="rect">
            <a:avLst/>
          </a:prstGeom>
          <a:blipFill>
            <a:blip r:embed="rId4"/>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Utilities</a:t>
            </a:r>
          </a:p>
        </p:txBody>
      </p:sp>
      <p:sp>
        <p:nvSpPr>
          <p:cNvPr id="255" name="Shape 255"/>
          <p:cNvSpPr txBox="1">
            <a:spLocks noGrp="1"/>
          </p:cNvSpPr>
          <p:nvPr>
            <p:ph type="body" idx="1"/>
          </p:nvPr>
        </p:nvSpPr>
        <p:spPr>
          <a:xfrm>
            <a:off x="571425" y="1090700"/>
            <a:ext cx="7804199" cy="3429000"/>
          </a:xfrm>
          <a:prstGeom prst="rect">
            <a:avLst/>
          </a:prstGeom>
          <a:noFill/>
          <a:ln>
            <a:noFill/>
          </a:ln>
        </p:spPr>
        <p:txBody>
          <a:bodyPr lIns="91425" tIns="45700" rIns="91425" bIns="45700" anchor="t" anchorCtr="0">
            <a:noAutofit/>
          </a:bodyPr>
          <a:lstStyle/>
          <a:p>
            <a:pPr marL="0" lvl="0" indent="0" rtl="0">
              <a:lnSpc>
                <a:spcPct val="115000"/>
              </a:lnSpc>
              <a:spcBef>
                <a:spcPts val="500"/>
              </a:spcBef>
              <a:buClr>
                <a:schemeClr val="dk1"/>
              </a:buClr>
              <a:buSzPct val="91666"/>
              <a:buFont typeface="Arial"/>
              <a:buNone/>
            </a:pPr>
            <a:r>
              <a:rPr lang="en" sz="1200" b="1"/>
              <a:t>SUMMARY: </a:t>
            </a:r>
            <a:r>
              <a:rPr lang="en" sz="1200"/>
              <a:t>The Utilities Sector encompasses those companies considered electric, gas or water utilities, or companies that operate as independent producers and/or distributors of power.</a:t>
            </a:r>
          </a:p>
          <a:p>
            <a:pPr marL="0" lvl="0" indent="0" rtl="0">
              <a:lnSpc>
                <a:spcPct val="115000"/>
              </a:lnSpc>
              <a:spcBef>
                <a:spcPts val="500"/>
              </a:spcBef>
              <a:buClr>
                <a:schemeClr val="dk1"/>
              </a:buClr>
              <a:buSzPct val="91666"/>
              <a:buFont typeface="Arial"/>
              <a:buNone/>
            </a:pPr>
            <a:r>
              <a:rPr lang="en" sz="1200"/>
              <a:t>–Utilities reflected growth of 0.7% year over year in the second quarter of 2013 compared to 3.1% registered by the S&amp;P 500 companies.</a:t>
            </a:r>
          </a:p>
          <a:p>
            <a:endParaRPr lang="en" sz="1200"/>
          </a:p>
          <a:p>
            <a:pPr marL="0" lvl="0" indent="0" rtl="0">
              <a:lnSpc>
                <a:spcPct val="115000"/>
              </a:lnSpc>
              <a:spcBef>
                <a:spcPts val="500"/>
              </a:spcBef>
              <a:buClr>
                <a:schemeClr val="dk1"/>
              </a:buClr>
              <a:buSzPct val="91666"/>
              <a:buFont typeface="Arial"/>
              <a:buNone/>
            </a:pPr>
            <a:r>
              <a:rPr lang="en" sz="1200" b="1"/>
              <a:t>OUTLOOK: </a:t>
            </a:r>
            <a:r>
              <a:rPr lang="en" sz="1200"/>
              <a:t>Utilities are expected to improve upon their previous quarter's performance. They are expected to register a 2.4% year-over-year increase, outpacing the S&amp;P 500 beat of 0.5% over the same period.</a:t>
            </a:r>
          </a:p>
          <a:p>
            <a:endParaRPr lang="en" sz="1200"/>
          </a:p>
          <a:p>
            <a:pPr marL="0" lvl="0" indent="457200" rtl="0">
              <a:lnSpc>
                <a:spcPct val="115000"/>
              </a:lnSpc>
              <a:spcBef>
                <a:spcPts val="400"/>
              </a:spcBef>
              <a:buNone/>
            </a:pPr>
            <a:r>
              <a:rPr lang="en" sz="1200"/>
              <a:t> </a:t>
            </a:r>
          </a:p>
          <a:p>
            <a:endParaRPr lang="en" sz="1200"/>
          </a:p>
          <a:p>
            <a:endParaRPr lang="en" sz="1200"/>
          </a:p>
        </p:txBody>
      </p:sp>
      <p:sp>
        <p:nvSpPr>
          <p:cNvPr id="256" name="Shape 256"/>
          <p:cNvSpPr/>
          <p:nvPr/>
        </p:nvSpPr>
        <p:spPr>
          <a:xfrm>
            <a:off x="1938225" y="2944300"/>
            <a:ext cx="4290925" cy="1676424"/>
          </a:xfrm>
          <a:prstGeom prst="rect">
            <a:avLst/>
          </a:prstGeom>
          <a:blipFill>
            <a:blip r:embed="rId4"/>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60"/>
        <p:cNvGrpSpPr/>
        <p:nvPr/>
      </p:nvGrpSpPr>
      <p:grpSpPr>
        <a:xfrm>
          <a:off x="0" y="0"/>
          <a:ext cx="0" cy="0"/>
          <a:chOff x="0" y="0"/>
          <a:chExt cx="0" cy="0"/>
        </a:xfrm>
      </p:grpSpPr>
      <p:sp>
        <p:nvSpPr>
          <p:cNvPr id="261" name="Shape 261"/>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262" name="Shape 262"/>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263" name="Shape 263"/>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264" name="Shape 264"/>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	SAP Strategy &amp; Composition</a:t>
            </a:r>
          </a:p>
        </p:txBody>
      </p:sp>
      <p:sp>
        <p:nvSpPr>
          <p:cNvPr id="265" name="Shape 265"/>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457200"/>
            <a:ext cx="9144000" cy="85725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006600"/>
              </a:buClr>
              <a:buSzPct val="25000"/>
              <a:buFont typeface="Georgia"/>
              <a:buNone/>
            </a:pPr>
            <a:r>
              <a:rPr lang="en" sz="2800" b="0" i="0" u="none" strike="noStrike" cap="none" baseline="0">
                <a:solidFill>
                  <a:srgbClr val="006600"/>
                </a:solidFill>
                <a:latin typeface="Georgia"/>
                <a:ea typeface="Georgia"/>
                <a:cs typeface="Georgia"/>
                <a:sym typeface="Georgia"/>
              </a:rPr>
              <a:t>	</a:t>
            </a:r>
            <a:r>
              <a:rPr lang="en" sz="2800" b="0" i="0" u="none" strike="noStrike" cap="none" baseline="0">
                <a:solidFill>
                  <a:schemeClr val="dk2"/>
                </a:solidFill>
                <a:latin typeface="Georgia"/>
                <a:ea typeface="Georgia"/>
                <a:cs typeface="Georgia"/>
                <a:sym typeface="Georgia"/>
              </a:rPr>
              <a:t> Growth Strategy </a:t>
            </a:r>
          </a:p>
        </p:txBody>
      </p:sp>
      <p:sp>
        <p:nvSpPr>
          <p:cNvPr id="272" name="Shape 272"/>
          <p:cNvSpPr txBox="1">
            <a:spLocks noGrp="1"/>
          </p:cNvSpPr>
          <p:nvPr>
            <p:ph type="body" idx="1"/>
          </p:nvPr>
        </p:nvSpPr>
        <p:spPr>
          <a:xfrm>
            <a:off x="520250" y="1428750"/>
            <a:ext cx="3962399" cy="29027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Buy Criteria</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Conservative Mentality – Expect to perform better than industry</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Revenue growth ≈&gt; industry average and forecasted to continue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Strong Earnings ~ 5 years of CAGR</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ROE ≈ ≥ 15% and &gt; Industry Average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PEG ≈ ≤ 1.2 and &lt; Industry Average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Debt / Equity &lt; 1.5 (or Acceptable Interest Coverage Ratio when D/E &gt;1.0)</a:t>
            </a:r>
          </a:p>
        </p:txBody>
      </p:sp>
      <p:sp>
        <p:nvSpPr>
          <p:cNvPr id="273" name="Shape 273"/>
          <p:cNvSpPr txBox="1"/>
          <p:nvPr/>
        </p:nvSpPr>
        <p:spPr>
          <a:xfrm>
            <a:off x="4558350" y="541950"/>
            <a:ext cx="4404899" cy="39434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Stop Loss Criteria</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Establish at 80% of Purchase Price</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Evaluate as information and stock price changes.</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If stock appreciates – move stop loss up accordingly (consider trailing / crawling stop)</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If company business fundamentals deteriorate – raise stop loss or sell per sell criteria.</a:t>
            </a:r>
          </a:p>
          <a:p>
            <a:pPr marL="457200" marR="0" lvl="0" indent="-304800" algn="l" rtl="0">
              <a:spcBef>
                <a:spcPts val="260"/>
              </a:spcBef>
              <a:buClr>
                <a:srgbClr val="000000"/>
              </a:buClr>
              <a:buSzPct val="100000"/>
              <a:buFont typeface="Georgia"/>
              <a:buChar char="●"/>
            </a:pPr>
            <a:r>
              <a:rPr lang="en" sz="1200" b="0" i="1" u="none" strike="noStrike" cap="none" baseline="0">
                <a:solidFill>
                  <a:schemeClr val="dk1"/>
                </a:solidFill>
                <a:latin typeface="Georgia"/>
                <a:ea typeface="Georgia"/>
                <a:cs typeface="Georgia"/>
                <a:sym typeface="Georgia"/>
              </a:rPr>
              <a:t>Earnings miss, lower guidance, slowing revenue growth etc.</a:t>
            </a:r>
          </a:p>
          <a:p>
            <a:endParaRPr lang="en" sz="1200" b="0" i="1" u="none" strike="noStrike" cap="none" baseline="0">
              <a:solidFill>
                <a:schemeClr val="dk1"/>
              </a:solidFill>
              <a:latin typeface="Georgia"/>
              <a:ea typeface="Georgia"/>
              <a:cs typeface="Georgia"/>
              <a:sym typeface="Georgia"/>
            </a:endParaRPr>
          </a:p>
          <a:p>
            <a:pPr marL="0" marR="0" lvl="0" indent="0" algn="l" rtl="0">
              <a:spcBef>
                <a:spcPts val="26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Sell Criteria</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Re-evaluate positions when: </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The price reaches 10% below target price</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The price is 20% above purchase price.</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Evaluate Sell under following: </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Company loses its leadership position</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Company business fundamentals deteriorate. </a:t>
            </a:r>
          </a:p>
          <a:p>
            <a:pPr marL="914400" marR="0" lvl="1" indent="-304800" algn="l" rtl="0">
              <a:spcBef>
                <a:spcPts val="260"/>
              </a:spcBef>
              <a:buClr>
                <a:srgbClr val="000000"/>
              </a:buClr>
              <a:buSzPct val="100000"/>
              <a:buFont typeface="Georgia"/>
              <a:buChar char="○"/>
            </a:pPr>
            <a:r>
              <a:rPr lang="en" sz="1200" b="0" i="1" u="none" strike="noStrike" cap="none" baseline="0">
                <a:solidFill>
                  <a:schemeClr val="dk1"/>
                </a:solidFill>
                <a:latin typeface="Georgia"/>
                <a:ea typeface="Georgia"/>
                <a:cs typeface="Georgia"/>
                <a:sym typeface="Georgia"/>
              </a:rPr>
              <a:t>Slowing unit volume, revenue decline, etc.</a:t>
            </a:r>
            <a:r>
              <a:rPr lang="en" sz="1200" b="0" i="0" u="none" strike="noStrike" cap="none" baseline="0">
                <a:solidFill>
                  <a:schemeClr val="dk1"/>
                </a:solidFill>
                <a:latin typeface="Georgia"/>
                <a:ea typeface="Georgia"/>
                <a:cs typeface="Georgia"/>
                <a:sym typeface="Georgia"/>
              </a:rPr>
              <a:t> </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Superior investment alternatives are identified.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Shape 75"/>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76" name="Shape 76"/>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77" name="Shape 77"/>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78" name="Shape 78"/>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Economic Conditions &amp; News Highlights</a:t>
            </a:r>
          </a:p>
        </p:txBody>
      </p:sp>
      <p:sp>
        <p:nvSpPr>
          <p:cNvPr id="79" name="Shape 79"/>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0" y="457200"/>
            <a:ext cx="9144000" cy="85725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006600"/>
              </a:buClr>
              <a:buSzPct val="25000"/>
              <a:buFont typeface="Georgia"/>
              <a:buNone/>
            </a:pPr>
            <a:r>
              <a:rPr lang="en" sz="2800" b="0" i="0" u="none" strike="noStrike" cap="none" baseline="0">
                <a:solidFill>
                  <a:srgbClr val="006600"/>
                </a:solidFill>
                <a:latin typeface="Georgia"/>
                <a:ea typeface="Georgia"/>
                <a:cs typeface="Georgia"/>
                <a:sym typeface="Georgia"/>
              </a:rPr>
              <a:t>	 </a:t>
            </a:r>
            <a:r>
              <a:rPr lang="en" sz="2800" b="0" i="0" u="none" strike="noStrike" cap="none" baseline="0">
                <a:solidFill>
                  <a:schemeClr val="dk2"/>
                </a:solidFill>
                <a:latin typeface="Georgia"/>
                <a:ea typeface="Georgia"/>
                <a:cs typeface="Georgia"/>
                <a:sym typeface="Georgia"/>
              </a:rPr>
              <a:t>Value Strategy </a:t>
            </a:r>
          </a:p>
        </p:txBody>
      </p:sp>
      <p:sp>
        <p:nvSpPr>
          <p:cNvPr id="279" name="Shape 279"/>
          <p:cNvSpPr txBox="1">
            <a:spLocks noGrp="1"/>
          </p:cNvSpPr>
          <p:nvPr>
            <p:ph type="body" idx="1"/>
          </p:nvPr>
        </p:nvSpPr>
        <p:spPr>
          <a:xfrm>
            <a:off x="685800" y="1428750"/>
            <a:ext cx="3555299" cy="29027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Buy Criteria</a:t>
            </a:r>
          </a:p>
          <a:p>
            <a:pPr marL="0" marR="0" lvl="0" indent="0" algn="l" rtl="0">
              <a:buClr>
                <a:schemeClr val="dk1"/>
              </a:buClr>
              <a:buSzPct val="25000"/>
              <a:buFont typeface="Georgia"/>
              <a:buNone/>
            </a:pPr>
            <a:r>
              <a:rPr lang="en" sz="1200" b="0" i="1" u="none" strike="noStrike" cap="none" baseline="0">
                <a:solidFill>
                  <a:schemeClr val="dk1"/>
                </a:solidFill>
                <a:latin typeface="Georgia"/>
                <a:ea typeface="Georgia"/>
                <a:cs typeface="Georgia"/>
                <a:sym typeface="Georgia"/>
              </a:rPr>
              <a:t>Goal: </a:t>
            </a:r>
            <a:r>
              <a:rPr lang="en" sz="1200" b="0" i="0" u="none" strike="noStrike" cap="none" baseline="0">
                <a:solidFill>
                  <a:schemeClr val="dk1"/>
                </a:solidFill>
                <a:latin typeface="Georgia"/>
                <a:ea typeface="Georgia"/>
                <a:cs typeface="Georgia"/>
                <a:sym typeface="Georgia"/>
              </a:rPr>
              <a:t>To find stocks priced less than their intrinsic value. </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Price/Sales &lt; industry average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Price/Book Value &lt; industry average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Dividends &gt; Industry Average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Positive Free Cash Flow</a:t>
            </a:r>
          </a:p>
        </p:txBody>
      </p:sp>
      <p:sp>
        <p:nvSpPr>
          <p:cNvPr id="280" name="Shape 280"/>
          <p:cNvSpPr txBox="1"/>
          <p:nvPr/>
        </p:nvSpPr>
        <p:spPr>
          <a:xfrm>
            <a:off x="4316075" y="600150"/>
            <a:ext cx="4546799" cy="39431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Stop Loss Criteria</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0.20% below purchase price if all buy criteria are met</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Adjust lower for additional risk (i.e., some buy criteria are not met) </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Increase stop loss to take profit as price increases</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Consider the use of crawling / trailing stops as stock begins to rise. </a:t>
            </a:r>
          </a:p>
          <a:p>
            <a:endParaRPr lang="en" sz="1200" b="0" i="0" u="none" strike="noStrike" cap="none" baseline="0">
              <a:solidFill>
                <a:schemeClr val="dk1"/>
              </a:solidFill>
              <a:latin typeface="Georgia"/>
              <a:ea typeface="Georgia"/>
              <a:cs typeface="Georgia"/>
              <a:sym typeface="Georgia"/>
            </a:endParaRPr>
          </a:p>
          <a:p>
            <a:pPr marL="0" marR="0" lvl="0" indent="0" algn="l" rtl="0">
              <a:spcBef>
                <a:spcPts val="260"/>
              </a:spcBef>
              <a:buClr>
                <a:schemeClr val="dk1"/>
              </a:buClr>
              <a:buSzPct val="25000"/>
              <a:buFont typeface="Georgia"/>
              <a:buNone/>
            </a:pPr>
            <a:r>
              <a:rPr lang="en" sz="1200" b="1">
                <a:solidFill>
                  <a:schemeClr val="dk1"/>
                </a:solidFill>
                <a:latin typeface="Georgia"/>
                <a:ea typeface="Georgia"/>
                <a:cs typeface="Georgia"/>
                <a:sym typeface="Georgia"/>
              </a:rPr>
              <a:t>Sell</a:t>
            </a:r>
            <a:r>
              <a:rPr lang="en" sz="1200" b="1" i="0" u="none" strike="noStrike" cap="none" baseline="0">
                <a:solidFill>
                  <a:schemeClr val="dk1"/>
                </a:solidFill>
                <a:latin typeface="Georgia"/>
                <a:ea typeface="Georgia"/>
                <a:cs typeface="Georgia"/>
                <a:sym typeface="Georgia"/>
              </a:rPr>
              <a:t> Criteria</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Re-evaluate positions when: </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Merger or acquisition news</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Significant earnings restatement</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Change in executive management</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Exceed initial price target</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Price approaches sell stop</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Superior investment alternatives are identified</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Evaluate Sell under following: </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Beginning to trend downwards</a:t>
            </a:r>
          </a:p>
          <a:p>
            <a:pPr marL="914400" marR="0" lvl="1"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Significant industry news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0" y="457200"/>
            <a:ext cx="9144000" cy="85725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006600"/>
              </a:buClr>
              <a:buSzPct val="25000"/>
              <a:buFont typeface="Georgia"/>
              <a:buNone/>
            </a:pPr>
            <a:r>
              <a:rPr lang="en" sz="2800" b="0" i="0" u="none" strike="noStrike" cap="none" baseline="0">
                <a:solidFill>
                  <a:srgbClr val="006600"/>
                </a:solidFill>
                <a:latin typeface="Georgia"/>
                <a:ea typeface="Georgia"/>
                <a:cs typeface="Georgia"/>
                <a:sym typeface="Georgia"/>
              </a:rPr>
              <a:t>	</a:t>
            </a:r>
            <a:r>
              <a:rPr lang="en" sz="2800" b="0" i="0" u="none" strike="noStrike" cap="none" baseline="0">
                <a:solidFill>
                  <a:schemeClr val="dk2"/>
                </a:solidFill>
                <a:latin typeface="Georgia"/>
                <a:ea typeface="Georgia"/>
                <a:cs typeface="Georgia"/>
                <a:sym typeface="Georgia"/>
              </a:rPr>
              <a:t> Dividend Strategy </a:t>
            </a:r>
          </a:p>
        </p:txBody>
      </p:sp>
      <p:sp>
        <p:nvSpPr>
          <p:cNvPr id="286" name="Shape 286"/>
          <p:cNvSpPr txBox="1">
            <a:spLocks noGrp="1"/>
          </p:cNvSpPr>
          <p:nvPr>
            <p:ph type="body" idx="1"/>
          </p:nvPr>
        </p:nvSpPr>
        <p:spPr>
          <a:xfrm>
            <a:off x="685800" y="1428750"/>
            <a:ext cx="3886200" cy="290274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Buy Criteria</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Dividend Yield ≥ SPDR S&amp;P Dividend ETF</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Quick Ratio ≥ Industry Average</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Total cash dividends paid annually</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Total cash from investing activities</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Total cash from operating activities</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Is there a constant dividend?</a:t>
            </a:r>
          </a:p>
          <a:p>
            <a:pPr marL="457200" marR="0" lvl="0" indent="-304800" algn="l" rtl="0">
              <a:buClr>
                <a:schemeClr val="dk1"/>
              </a:buClr>
              <a:buSzPct val="100000"/>
              <a:buFont typeface="Georgia"/>
              <a:buChar char="●"/>
            </a:pPr>
            <a:r>
              <a:rPr lang="en" sz="1200" b="0" i="0" u="none" strike="noStrike" cap="none" baseline="0">
                <a:solidFill>
                  <a:schemeClr val="dk1"/>
                </a:solidFill>
                <a:latin typeface="Georgia"/>
                <a:ea typeface="Georgia"/>
                <a:cs typeface="Georgia"/>
                <a:sym typeface="Georgia"/>
              </a:rPr>
              <a:t>Is there historical and potential dividend growth? </a:t>
            </a:r>
          </a:p>
        </p:txBody>
      </p:sp>
      <p:sp>
        <p:nvSpPr>
          <p:cNvPr id="287" name="Shape 287"/>
          <p:cNvSpPr txBox="1"/>
          <p:nvPr/>
        </p:nvSpPr>
        <p:spPr>
          <a:xfrm>
            <a:off x="4788775" y="1314450"/>
            <a:ext cx="4038599" cy="39434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Stop Loss Criteria</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20% below purchase price is all buy criteria are met</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Consider crawling / trailing stops to protect profits. </a:t>
            </a:r>
          </a:p>
          <a:p>
            <a:endParaRPr lang="en" sz="1200" b="0" i="0" u="none" strike="noStrike" cap="none" baseline="0">
              <a:solidFill>
                <a:schemeClr val="dk1"/>
              </a:solidFill>
              <a:latin typeface="Georgia"/>
              <a:ea typeface="Georgia"/>
              <a:cs typeface="Georgia"/>
              <a:sym typeface="Georgia"/>
            </a:endParaRPr>
          </a:p>
          <a:p>
            <a:pPr marL="0" marR="0" lvl="0" indent="0" algn="l" rtl="0">
              <a:spcBef>
                <a:spcPts val="260"/>
              </a:spcBef>
              <a:buClr>
                <a:schemeClr val="dk1"/>
              </a:buClr>
              <a:buSzPct val="25000"/>
              <a:buFont typeface="Georgia"/>
              <a:buNone/>
            </a:pPr>
            <a:r>
              <a:rPr lang="en" sz="1200" b="1" i="0" u="none" strike="noStrike" cap="none" baseline="0">
                <a:solidFill>
                  <a:schemeClr val="dk1"/>
                </a:solidFill>
                <a:latin typeface="Georgia"/>
                <a:ea typeface="Georgia"/>
                <a:cs typeface="Georgia"/>
                <a:sym typeface="Georgia"/>
              </a:rPr>
              <a:t>Sell Criteria</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Superior investment alternatives are identified</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Dividends are cut</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Free cash flow diminishes</a:t>
            </a:r>
          </a:p>
          <a:p>
            <a:pPr marL="457200" marR="0" lvl="0" indent="-304800" algn="l" rtl="0">
              <a:spcBef>
                <a:spcPts val="260"/>
              </a:spcBef>
              <a:buClr>
                <a:srgbClr val="000000"/>
              </a:buClr>
              <a:buSzPct val="100000"/>
              <a:buFont typeface="Georgia"/>
              <a:buChar char="●"/>
            </a:pPr>
            <a:r>
              <a:rPr lang="en" sz="1200" b="0" i="0" u="none" strike="noStrike" cap="none" baseline="0">
                <a:solidFill>
                  <a:schemeClr val="dk1"/>
                </a:solidFill>
                <a:latin typeface="Georgia"/>
                <a:ea typeface="Georgia"/>
                <a:cs typeface="Georgia"/>
                <a:sym typeface="Georgia"/>
              </a:rPr>
              <a:t>Stock price loses (≈20%)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0" y="4572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006600"/>
              </a:buClr>
              <a:buSzPct val="25000"/>
              <a:buFont typeface="Georgia"/>
              <a:buNone/>
            </a:pPr>
            <a:r>
              <a:rPr lang="en" sz="2800" b="0" i="0" u="none" strike="noStrike" cap="none" baseline="0">
                <a:solidFill>
                  <a:srgbClr val="006600"/>
                </a:solidFill>
                <a:latin typeface="Georgia"/>
                <a:ea typeface="Georgia"/>
                <a:cs typeface="Georgia"/>
                <a:sym typeface="Georgia"/>
              </a:rPr>
              <a:t>	</a:t>
            </a:r>
            <a:r>
              <a:rPr lang="en" sz="2800" b="0" i="0" u="none" strike="noStrike" cap="none" baseline="0">
                <a:solidFill>
                  <a:schemeClr val="dk2"/>
                </a:solidFill>
                <a:latin typeface="Georgia"/>
                <a:ea typeface="Georgia"/>
                <a:cs typeface="Georgia"/>
                <a:sym typeface="Georgia"/>
              </a:rPr>
              <a:t> </a:t>
            </a:r>
            <a:r>
              <a:rPr lang="en"/>
              <a:t>ETF Growth &amp; Value Strategies </a:t>
            </a:r>
          </a:p>
        </p:txBody>
      </p:sp>
      <p:sp>
        <p:nvSpPr>
          <p:cNvPr id="293" name="Shape 293"/>
          <p:cNvSpPr/>
          <p:nvPr/>
        </p:nvSpPr>
        <p:spPr>
          <a:xfrm>
            <a:off x="656200" y="1344850"/>
            <a:ext cx="5905500" cy="2924175"/>
          </a:xfrm>
          <a:prstGeom prst="rect">
            <a:avLst/>
          </a:prstGeom>
          <a:blipFill>
            <a:blip r:embed="rId4"/>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Strategic Analysis Contributions</a:t>
            </a:r>
          </a:p>
        </p:txBody>
      </p:sp>
      <p:sp>
        <p:nvSpPr>
          <p:cNvPr id="299" name="Shape 299"/>
          <p:cNvSpPr/>
          <p:nvPr/>
        </p:nvSpPr>
        <p:spPr>
          <a:xfrm>
            <a:off x="571426" y="1015176"/>
            <a:ext cx="7686724" cy="3111300"/>
          </a:xfrm>
          <a:prstGeom prst="rect">
            <a:avLst/>
          </a:prstGeom>
          <a:blipFill>
            <a:blip r:embed="rId4"/>
            <a:stretch>
              <a:fillRect/>
            </a:stretch>
          </a:blipFill>
          <a:ln>
            <a:noFill/>
          </a:ln>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Overall Return &amp; Beta</a:t>
            </a:r>
          </a:p>
        </p:txBody>
      </p:sp>
      <p:sp>
        <p:nvSpPr>
          <p:cNvPr id="305" name="Shape 305"/>
          <p:cNvSpPr/>
          <p:nvPr/>
        </p:nvSpPr>
        <p:spPr>
          <a:xfrm>
            <a:off x="663100" y="1066800"/>
            <a:ext cx="6848475" cy="3095625"/>
          </a:xfrm>
          <a:prstGeom prst="rect">
            <a:avLst/>
          </a:prstGeom>
          <a:blipFill>
            <a:blip r:embed="rId4"/>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09"/>
        <p:cNvGrpSpPr/>
        <p:nvPr/>
      </p:nvGrpSpPr>
      <p:grpSpPr>
        <a:xfrm>
          <a:off x="0" y="0"/>
          <a:ext cx="0" cy="0"/>
          <a:chOff x="0" y="0"/>
          <a:chExt cx="0" cy="0"/>
        </a:xfrm>
      </p:grpSpPr>
      <p:sp>
        <p:nvSpPr>
          <p:cNvPr id="310" name="Shape 310"/>
          <p:cNvSpPr/>
          <p:nvPr/>
        </p:nvSpPr>
        <p:spPr>
          <a:xfrm>
            <a:off x="762000" y="76200"/>
            <a:ext cx="6600825" cy="4676775"/>
          </a:xfrm>
          <a:prstGeom prst="rect">
            <a:avLst/>
          </a:prstGeom>
          <a:blipFill>
            <a:blip r:embed="rId4"/>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SAP Holdings by Strategy</a:t>
            </a:r>
          </a:p>
        </p:txBody>
      </p:sp>
      <p:sp>
        <p:nvSpPr>
          <p:cNvPr id="316" name="Shape 316"/>
          <p:cNvSpPr/>
          <p:nvPr/>
        </p:nvSpPr>
        <p:spPr>
          <a:xfrm>
            <a:off x="571425" y="1076500"/>
            <a:ext cx="6191250" cy="3409950"/>
          </a:xfrm>
          <a:prstGeom prst="rect">
            <a:avLst/>
          </a:prstGeom>
          <a:blipFill>
            <a:blip r:embed="rId4"/>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B/E Aerospace (BEAV)</a:t>
            </a:r>
          </a:p>
        </p:txBody>
      </p:sp>
      <p:sp>
        <p:nvSpPr>
          <p:cNvPr id="322" name="Shape 322"/>
          <p:cNvSpPr/>
          <p:nvPr/>
        </p:nvSpPr>
        <p:spPr>
          <a:xfrm>
            <a:off x="4428925" y="142900"/>
            <a:ext cx="583374" cy="596350"/>
          </a:xfrm>
          <a:prstGeom prst="rect">
            <a:avLst/>
          </a:prstGeom>
          <a:blipFill>
            <a:blip r:embed="rId4"/>
            <a:stretch>
              <a:fillRect/>
            </a:stretch>
          </a:blipFill>
        </p:spPr>
      </p:sp>
      <p:sp>
        <p:nvSpPr>
          <p:cNvPr id="323" name="Shape 323"/>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Industrials</a:t>
            </a:r>
          </a:p>
          <a:p>
            <a:pPr marL="0" marR="0" lvl="0" indent="0" algn="l" rtl="0">
              <a:buNone/>
            </a:pPr>
            <a:r>
              <a:rPr lang="en" sz="1200" b="1"/>
              <a:t>Industry:</a:t>
            </a:r>
            <a:r>
              <a:rPr lang="en" sz="1200"/>
              <a:t> Aerospace/defense products &amp; services</a:t>
            </a:r>
          </a:p>
          <a:p>
            <a:pPr marL="0" marR="0" lvl="0" indent="0" algn="l" rtl="0">
              <a:buNone/>
            </a:pPr>
            <a:r>
              <a:rPr lang="en" sz="1200" b="1"/>
              <a:t>Bought at: </a:t>
            </a:r>
            <a:r>
              <a:rPr lang="en" sz="1200"/>
              <a:t>$77.35</a:t>
            </a:r>
          </a:p>
          <a:p>
            <a:pPr marL="0" marR="0" lvl="0" indent="0" algn="l" rtl="0">
              <a:buNone/>
            </a:pPr>
            <a:r>
              <a:rPr lang="en" sz="1200" b="1"/>
              <a:t>Return: </a:t>
            </a:r>
            <a:r>
              <a:rPr lang="en" sz="1200"/>
              <a:t>5.69% </a:t>
            </a:r>
          </a:p>
          <a:p>
            <a:pPr marL="457200" marR="0" lvl="0" indent="-304800" algn="l" rtl="0">
              <a:buClr>
                <a:schemeClr val="dk1"/>
              </a:buClr>
              <a:buSzPct val="100000"/>
              <a:buFont typeface="Georgia"/>
              <a:buChar char="▪"/>
            </a:pPr>
            <a:r>
              <a:rPr lang="en" sz="1200"/>
              <a:t>Leading manufacturer of aircraft passenger cabin interior products</a:t>
            </a:r>
          </a:p>
          <a:p>
            <a:pPr marL="457200" marR="0" lvl="0" indent="-304800" algn="l" rtl="0">
              <a:buClr>
                <a:schemeClr val="dk1"/>
              </a:buClr>
              <a:buSzPct val="100000"/>
              <a:buFont typeface="Georgia"/>
              <a:buChar char="▪"/>
            </a:pPr>
            <a:r>
              <a:rPr lang="en" sz="1200"/>
              <a:t>Partnerships with United Airlines, Delta, etc. </a:t>
            </a:r>
          </a:p>
          <a:p>
            <a:endParaRPr lang="en" sz="1200"/>
          </a:p>
          <a:p>
            <a:pPr marL="0" marR="0" lvl="0" indent="0" algn="l" rtl="0">
              <a:buNone/>
            </a:pPr>
            <a:r>
              <a:rPr lang="en" sz="1200"/>
              <a:t>1-yr performance: </a:t>
            </a:r>
          </a:p>
          <a:p>
            <a:pPr marL="0" lvl="0" indent="457200" rtl="0">
              <a:lnSpc>
                <a:spcPct val="115000"/>
              </a:lnSpc>
              <a:spcBef>
                <a:spcPts val="400"/>
              </a:spcBef>
              <a:buNone/>
            </a:pPr>
            <a:r>
              <a:rPr lang="en" sz="1200"/>
              <a:t> </a:t>
            </a:r>
          </a:p>
          <a:p>
            <a:endParaRPr lang="en" sz="1200"/>
          </a:p>
          <a:p>
            <a:endParaRPr lang="en" sz="1200"/>
          </a:p>
        </p:txBody>
      </p:sp>
      <p:sp>
        <p:nvSpPr>
          <p:cNvPr id="324" name="Shape 324"/>
          <p:cNvSpPr/>
          <p:nvPr/>
        </p:nvSpPr>
        <p:spPr>
          <a:xfrm>
            <a:off x="676950" y="3150350"/>
            <a:ext cx="3464274" cy="1405475"/>
          </a:xfrm>
          <a:prstGeom prst="rect">
            <a:avLst/>
          </a:prstGeom>
          <a:blipFill>
            <a:blip r:embed="rId5"/>
            <a:stretch>
              <a:fillRect/>
            </a:stretch>
          </a:blipFill>
        </p:spPr>
      </p:sp>
      <p:graphicFrame>
        <p:nvGraphicFramePr>
          <p:cNvPr id="325" name="Shape 325"/>
          <p:cNvGraphicFramePr/>
          <p:nvPr/>
        </p:nvGraphicFramePr>
        <p:xfrm>
          <a:off x="4800400" y="2526825"/>
          <a:ext cx="3590250" cy="1981445"/>
        </p:xfrm>
        <a:graphic>
          <a:graphicData uri="http://schemas.openxmlformats.org/drawingml/2006/table">
            <a:tbl>
              <a:tblPr>
                <a:noFill/>
                <a:tableStyleId>{09F999E8-615B-4E9D-BB42-41741ED704B7}</a:tableStyleId>
              </a:tblPr>
              <a:tblGrid>
                <a:gridCol w="1196750"/>
                <a:gridCol w="1196750"/>
                <a:gridCol w="1196750"/>
              </a:tblGrid>
              <a:tr h="530175">
                <a:tc>
                  <a:txBody>
                    <a:bodyPr/>
                    <a:lstStyle/>
                    <a:p>
                      <a:pPr algn="ctr">
                        <a:buNone/>
                      </a:pPr>
                      <a:r>
                        <a:rPr lang="en" sz="1100" b="1"/>
                        <a:t>Growth requirement</a:t>
                      </a:r>
                    </a:p>
                  </a:txBody>
                  <a:tcPr marL="91425" marR="91425" marT="91425" marB="91425"/>
                </a:tc>
                <a:tc>
                  <a:txBody>
                    <a:bodyPr/>
                    <a:lstStyle/>
                    <a:p>
                      <a:pPr algn="ctr">
                        <a:buNone/>
                      </a:pPr>
                      <a:r>
                        <a:rPr lang="en" sz="1100" b="1"/>
                        <a:t>Industry</a:t>
                      </a:r>
                    </a:p>
                  </a:txBody>
                  <a:tcPr marL="91425" marR="91425" marT="91425" marB="91425"/>
                </a:tc>
                <a:tc>
                  <a:txBody>
                    <a:bodyPr/>
                    <a:lstStyle/>
                    <a:p>
                      <a:pPr algn="ctr">
                        <a:buNone/>
                      </a:pPr>
                      <a:r>
                        <a:rPr lang="en" sz="1100" b="1"/>
                        <a:t>BEAV</a:t>
                      </a:r>
                    </a:p>
                  </a:txBody>
                  <a:tcPr marL="91425" marR="91425" marT="91425" marB="91425"/>
                </a:tc>
              </a:tr>
              <a:tr h="269425">
                <a:tc>
                  <a:txBody>
                    <a:bodyPr/>
                    <a:lstStyle/>
                    <a:p>
                      <a:pPr>
                        <a:buNone/>
                      </a:pPr>
                      <a:r>
                        <a:rPr lang="en" sz="1100"/>
                        <a:t>5-yr CAGR</a:t>
                      </a:r>
                    </a:p>
                  </a:txBody>
                  <a:tcPr marL="91425" marR="91425" marT="91425" marB="91425"/>
                </a:tc>
                <a:tc>
                  <a:txBody>
                    <a:bodyPr/>
                    <a:lstStyle/>
                    <a:p>
                      <a:pPr>
                        <a:buNone/>
                      </a:pPr>
                      <a:r>
                        <a:rPr lang="en" sz="1100"/>
                        <a:t>6.9%</a:t>
                      </a:r>
                    </a:p>
                  </a:txBody>
                  <a:tcPr marL="91425" marR="91425" marT="91425" marB="91425"/>
                </a:tc>
                <a:tc>
                  <a:txBody>
                    <a:bodyPr/>
                    <a:lstStyle/>
                    <a:p>
                      <a:pPr>
                        <a:buNone/>
                      </a:pPr>
                      <a:r>
                        <a:rPr lang="en" sz="1100"/>
                        <a:t>13%</a:t>
                      </a:r>
                    </a:p>
                  </a:txBody>
                  <a:tcPr marL="91425" marR="91425" marT="91425" marB="91425"/>
                </a:tc>
              </a:tr>
              <a:tr h="399800">
                <a:tc>
                  <a:txBody>
                    <a:bodyPr/>
                    <a:lstStyle/>
                    <a:p>
                      <a:pPr>
                        <a:buNone/>
                      </a:pPr>
                      <a:r>
                        <a:rPr lang="en" sz="1100"/>
                        <a:t>YTD Growth</a:t>
                      </a:r>
                    </a:p>
                  </a:txBody>
                  <a:tcPr marL="91425" marR="91425" marT="91425" marB="91425"/>
                </a:tc>
                <a:tc>
                  <a:txBody>
                    <a:bodyPr/>
                    <a:lstStyle/>
                    <a:p>
                      <a:pPr>
                        <a:buNone/>
                      </a:pPr>
                      <a:r>
                        <a:rPr lang="en" sz="1100"/>
                        <a:t>24.18%</a:t>
                      </a:r>
                    </a:p>
                  </a:txBody>
                  <a:tcPr marL="91425" marR="91425" marT="91425" marB="91425"/>
                </a:tc>
                <a:tc>
                  <a:txBody>
                    <a:bodyPr/>
                    <a:lstStyle/>
                    <a:p>
                      <a:pPr>
                        <a:buNone/>
                      </a:pPr>
                      <a:r>
                        <a:rPr lang="en" sz="1100"/>
                        <a:t>74.1%</a:t>
                      </a:r>
                    </a:p>
                  </a:txBody>
                  <a:tcPr marL="91425" marR="91425" marT="91425" marB="91425"/>
                </a:tc>
              </a:tr>
              <a:tr h="269425">
                <a:tc>
                  <a:txBody>
                    <a:bodyPr/>
                    <a:lstStyle/>
                    <a:p>
                      <a:pPr>
                        <a:buNone/>
                      </a:pPr>
                      <a:r>
                        <a:rPr lang="en" sz="1100"/>
                        <a:t>D/E &lt; 1.5</a:t>
                      </a:r>
                    </a:p>
                  </a:txBody>
                  <a:tcPr marL="91425" marR="91425" marT="91425" marB="91425"/>
                </a:tc>
                <a:tc>
                  <a:txBody>
                    <a:bodyPr/>
                    <a:lstStyle/>
                    <a:p>
                      <a:pPr>
                        <a:buNone/>
                      </a:pPr>
                      <a:r>
                        <a:rPr lang="en" sz="1100"/>
                        <a:t>0.8</a:t>
                      </a:r>
                    </a:p>
                  </a:txBody>
                  <a:tcPr marL="91425" marR="91425" marT="91425" marB="91425"/>
                </a:tc>
                <a:tc>
                  <a:txBody>
                    <a:bodyPr/>
                    <a:lstStyle/>
                    <a:p>
                      <a:pPr>
                        <a:buNone/>
                      </a:pPr>
                      <a:r>
                        <a:rPr lang="en" sz="1100"/>
                        <a:t>0.8</a:t>
                      </a:r>
                    </a:p>
                  </a:txBody>
                  <a:tcPr marL="91425" marR="91425" marT="91425" marB="91425"/>
                </a:tc>
              </a:tr>
              <a:tr h="269425">
                <a:tc>
                  <a:txBody>
                    <a:bodyPr/>
                    <a:lstStyle/>
                    <a:p>
                      <a:pPr>
                        <a:buNone/>
                      </a:pPr>
                      <a:r>
                        <a:rPr lang="en" sz="1100"/>
                        <a:t>PEG &lt; 1.2</a:t>
                      </a:r>
                    </a:p>
                  </a:txBody>
                  <a:tcPr marL="91425" marR="91425" marT="91425" marB="91425"/>
                </a:tc>
                <a:tc>
                  <a:txBody>
                    <a:bodyPr/>
                    <a:lstStyle/>
                    <a:p>
                      <a:pPr>
                        <a:buNone/>
                      </a:pPr>
                      <a:r>
                        <a:rPr lang="en" sz="1100"/>
                        <a:t>---</a:t>
                      </a:r>
                    </a:p>
                  </a:txBody>
                  <a:tcPr marL="91425" marR="91425" marT="91425" marB="91425"/>
                </a:tc>
                <a:tc>
                  <a:txBody>
                    <a:bodyPr/>
                    <a:lstStyle/>
                    <a:p>
                      <a:pPr>
                        <a:buNone/>
                      </a:pPr>
                      <a:r>
                        <a:rPr lang="en" sz="1100"/>
                        <a:t>1.1</a:t>
                      </a:r>
                    </a:p>
                  </a:txBody>
                  <a:tcPr marL="91425" marR="91425" marT="91425" marB="91425"/>
                </a:tc>
              </a:tr>
            </a:tbl>
          </a:graphicData>
        </a:graphic>
      </p:graphicFrame>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Buckeye Partners, L.P. (BPL)</a:t>
            </a:r>
          </a:p>
        </p:txBody>
      </p:sp>
      <p:sp>
        <p:nvSpPr>
          <p:cNvPr id="331" name="Shape 331"/>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Energy</a:t>
            </a:r>
          </a:p>
          <a:p>
            <a:pPr marL="0" marR="0" lvl="0" indent="0" algn="l" rtl="0">
              <a:buNone/>
            </a:pPr>
            <a:r>
              <a:rPr lang="en" sz="1200" b="1"/>
              <a:t>Industry:</a:t>
            </a:r>
            <a:r>
              <a:rPr lang="en" sz="1200"/>
              <a:t> Oil &amp; gas pipelines</a:t>
            </a:r>
          </a:p>
          <a:p>
            <a:pPr marL="0" marR="0" lvl="0" indent="0" algn="l" rtl="0">
              <a:buNone/>
            </a:pPr>
            <a:r>
              <a:rPr lang="en" sz="1200" b="1"/>
              <a:t>Bought at: </a:t>
            </a:r>
            <a:r>
              <a:rPr lang="en" sz="1200"/>
              <a:t>$65.87</a:t>
            </a:r>
          </a:p>
          <a:p>
            <a:pPr marL="0" marR="0" lvl="0" indent="0" algn="l" rtl="0">
              <a:buNone/>
            </a:pPr>
            <a:r>
              <a:rPr lang="en" sz="1200" b="1"/>
              <a:t>Return: </a:t>
            </a:r>
            <a:r>
              <a:rPr lang="en" sz="1200"/>
              <a:t>2.38% </a:t>
            </a:r>
          </a:p>
          <a:p>
            <a:pPr marL="457200" marR="0" lvl="0" indent="-304800" algn="l" rtl="0">
              <a:buClr>
                <a:schemeClr val="dk1"/>
              </a:buClr>
              <a:buSzPct val="100000"/>
              <a:buFont typeface="Georgia"/>
              <a:buChar char="▪"/>
            </a:pPr>
            <a:r>
              <a:rPr lang="en" sz="1200"/>
              <a:t>Operates refined petroleum products in US</a:t>
            </a:r>
          </a:p>
          <a:p>
            <a:pPr marL="457200" marR="0" lvl="0" indent="-304800" algn="l" rtl="0">
              <a:buClr>
                <a:schemeClr val="dk1"/>
              </a:buClr>
              <a:buSzPct val="100000"/>
              <a:buFont typeface="Georgia"/>
              <a:buChar char="▪"/>
            </a:pPr>
            <a:r>
              <a:rPr lang="en" sz="1200"/>
              <a:t>Owns &amp; operates approx. 6,000 miles of pipeline</a:t>
            </a:r>
          </a:p>
          <a:p>
            <a:pPr marL="457200" marR="0" lvl="0" indent="-304800" algn="l" rtl="0">
              <a:buClr>
                <a:schemeClr val="dk1"/>
              </a:buClr>
              <a:buSzPct val="100000"/>
              <a:buFont typeface="Georgia"/>
              <a:buChar char="▪"/>
            </a:pPr>
            <a:r>
              <a:rPr lang="en" sz="1200"/>
              <a:t>Beta: 0.65</a:t>
            </a:r>
          </a:p>
          <a:p>
            <a:pPr marL="457200" marR="0" lvl="0" indent="-304800" algn="l" rtl="0">
              <a:buClr>
                <a:schemeClr val="dk1"/>
              </a:buClr>
              <a:buSzPct val="100000"/>
              <a:buFont typeface="Georgia"/>
              <a:buChar char="▪"/>
            </a:pPr>
            <a:r>
              <a:rPr lang="en" sz="1200"/>
              <a:t>Market cap: $7.05 bil</a:t>
            </a:r>
          </a:p>
          <a:p>
            <a:endParaRPr lang="en" sz="1200"/>
          </a:p>
          <a:p>
            <a:pPr marL="0" marR="0" lvl="0" indent="0" algn="l" rtl="0">
              <a:buNone/>
            </a:pPr>
            <a:r>
              <a:rPr lang="en" sz="1200"/>
              <a:t>1-yr performance: </a:t>
            </a:r>
          </a:p>
          <a:p>
            <a:pPr marL="0" lvl="0" indent="457200" rtl="0">
              <a:lnSpc>
                <a:spcPct val="115000"/>
              </a:lnSpc>
              <a:spcBef>
                <a:spcPts val="400"/>
              </a:spcBef>
              <a:buNone/>
            </a:pPr>
            <a:r>
              <a:rPr lang="en" sz="1200"/>
              <a:t> </a:t>
            </a:r>
          </a:p>
          <a:p>
            <a:endParaRPr lang="en" sz="1200"/>
          </a:p>
          <a:p>
            <a:endParaRPr lang="en" sz="1200"/>
          </a:p>
        </p:txBody>
      </p:sp>
      <p:graphicFrame>
        <p:nvGraphicFramePr>
          <p:cNvPr id="332" name="Shape 332"/>
          <p:cNvGraphicFramePr/>
          <p:nvPr/>
        </p:nvGraphicFramePr>
        <p:xfrm>
          <a:off x="4610250" y="2544125"/>
          <a:ext cx="3428775" cy="1950650"/>
        </p:xfrm>
        <a:graphic>
          <a:graphicData uri="http://schemas.openxmlformats.org/drawingml/2006/table">
            <a:tbl>
              <a:tblPr>
                <a:noFill/>
                <a:tableStyleId>{3FF6B55E-BACD-4BE0-8B31-5A0290409803}</a:tableStyleId>
              </a:tblPr>
              <a:tblGrid>
                <a:gridCol w="1142925"/>
                <a:gridCol w="1142925"/>
                <a:gridCol w="1142925"/>
              </a:tblGrid>
              <a:tr h="505300">
                <a:tc>
                  <a:txBody>
                    <a:bodyPr/>
                    <a:lstStyle/>
                    <a:p>
                      <a:pPr lvl="0" algn="ctr" rtl="0">
                        <a:buNone/>
                      </a:pPr>
                      <a:r>
                        <a:rPr lang="en" sz="1100" b="1"/>
                        <a:t>Value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BPL</a:t>
                      </a:r>
                    </a:p>
                  </a:txBody>
                  <a:tcPr marL="91425" marR="91425" marT="91425" marB="91425"/>
                </a:tc>
              </a:tr>
              <a:tr h="337675">
                <a:tc>
                  <a:txBody>
                    <a:bodyPr/>
                    <a:lstStyle/>
                    <a:p>
                      <a:pPr lvl="0" rtl="0">
                        <a:buNone/>
                      </a:pPr>
                      <a:r>
                        <a:rPr lang="en" sz="1100"/>
                        <a:t>Price/sales</a:t>
                      </a:r>
                    </a:p>
                  </a:txBody>
                  <a:tcPr marL="91425" marR="91425" marT="91425" marB="91425"/>
                </a:tc>
                <a:tc>
                  <a:txBody>
                    <a:bodyPr/>
                    <a:lstStyle/>
                    <a:p>
                      <a:pPr lvl="0" rtl="0">
                        <a:buNone/>
                      </a:pPr>
                      <a:r>
                        <a:rPr lang="en" sz="1100"/>
                        <a:t>3.27</a:t>
                      </a:r>
                    </a:p>
                  </a:txBody>
                  <a:tcPr marL="91425" marR="91425" marT="91425" marB="91425"/>
                </a:tc>
                <a:tc>
                  <a:txBody>
                    <a:bodyPr/>
                    <a:lstStyle/>
                    <a:p>
                      <a:pPr lvl="0" rtl="0">
                        <a:buNone/>
                      </a:pPr>
                      <a:r>
                        <a:rPr lang="en" sz="1100"/>
                        <a:t>1.6</a:t>
                      </a:r>
                    </a:p>
                  </a:txBody>
                  <a:tcPr marL="91425" marR="91425" marT="91425" marB="91425"/>
                </a:tc>
              </a:tr>
              <a:tr h="381050">
                <a:tc>
                  <a:txBody>
                    <a:bodyPr/>
                    <a:lstStyle/>
                    <a:p>
                      <a:pPr lvl="0" rtl="0">
                        <a:buNone/>
                      </a:pPr>
                      <a:r>
                        <a:rPr lang="en" sz="1100"/>
                        <a:t>Price/BV</a:t>
                      </a:r>
                    </a:p>
                  </a:txBody>
                  <a:tcPr marL="91425" marR="91425" marT="91425" marB="91425"/>
                </a:tc>
                <a:tc>
                  <a:txBody>
                    <a:bodyPr/>
                    <a:lstStyle/>
                    <a:p>
                      <a:pPr lvl="0" rtl="0">
                        <a:buNone/>
                      </a:pPr>
                      <a:r>
                        <a:rPr lang="en" sz="1100"/>
                        <a:t>2.8</a:t>
                      </a:r>
                    </a:p>
                  </a:txBody>
                  <a:tcPr marL="91425" marR="91425" marT="91425" marB="91425"/>
                </a:tc>
                <a:tc>
                  <a:txBody>
                    <a:bodyPr/>
                    <a:lstStyle/>
                    <a:p>
                      <a:pPr lvl="0" rtl="0">
                        <a:buNone/>
                      </a:pPr>
                      <a:r>
                        <a:rPr lang="en" sz="1100"/>
                        <a:t>2.6</a:t>
                      </a:r>
                    </a:p>
                  </a:txBody>
                  <a:tcPr marL="91425" marR="91425" marT="91425" marB="91425"/>
                </a:tc>
              </a:tr>
              <a:tr h="337675">
                <a:tc>
                  <a:txBody>
                    <a:bodyPr/>
                    <a:lstStyle/>
                    <a:p>
                      <a:pPr lvl="0" rtl="0">
                        <a:buNone/>
                      </a:pPr>
                      <a:r>
                        <a:rPr lang="en" sz="1100"/>
                        <a:t>Div. yield</a:t>
                      </a:r>
                    </a:p>
                  </a:txBody>
                  <a:tcPr marL="91425" marR="91425" marT="91425" marB="91425"/>
                </a:tc>
                <a:tc>
                  <a:txBody>
                    <a:bodyPr/>
                    <a:lstStyle/>
                    <a:p>
                      <a:pPr lvl="0" rtl="0">
                        <a:buNone/>
                      </a:pPr>
                      <a:r>
                        <a:rPr lang="en" sz="1100"/>
                        <a:t>4.5%</a:t>
                      </a:r>
                    </a:p>
                  </a:txBody>
                  <a:tcPr marL="91425" marR="91425" marT="91425" marB="91425"/>
                </a:tc>
                <a:tc>
                  <a:txBody>
                    <a:bodyPr/>
                    <a:lstStyle/>
                    <a:p>
                      <a:pPr lvl="0" rtl="0">
                        <a:buNone/>
                      </a:pPr>
                      <a:r>
                        <a:rPr lang="en" sz="1100"/>
                        <a:t>6.4%</a:t>
                      </a:r>
                    </a:p>
                  </a:txBody>
                  <a:tcPr marL="91425" marR="91425" marT="91425" marB="91425"/>
                </a:tc>
              </a:tr>
              <a:tr h="337675">
                <a:tc>
                  <a:txBody>
                    <a:bodyPr/>
                    <a:lstStyle/>
                    <a:p>
                      <a:pPr lvl="0" rtl="0">
                        <a:buNone/>
                      </a:pPr>
                      <a:r>
                        <a:rPr lang="en" sz="1100"/>
                        <a:t>Positive FCF</a:t>
                      </a:r>
                    </a:p>
                  </a:txBody>
                  <a:tcPr marL="91425" marR="91425" marT="91425" marB="91425"/>
                </a:tc>
                <a:tc>
                  <a:txBody>
                    <a:bodyPr/>
                    <a:lstStyle/>
                    <a:p>
                      <a:pPr lvl="0" rtl="0">
                        <a:buNone/>
                      </a:pPr>
                      <a:r>
                        <a:rPr lang="en" sz="1100" i="1"/>
                        <a:t>Varies</a:t>
                      </a:r>
                    </a:p>
                  </a:txBody>
                  <a:tcPr marL="91425" marR="91425" marT="91425" marB="91425"/>
                </a:tc>
                <a:tc>
                  <a:txBody>
                    <a:bodyPr/>
                    <a:lstStyle/>
                    <a:p>
                      <a:pPr lvl="0" rtl="0">
                        <a:buNone/>
                      </a:pPr>
                      <a:r>
                        <a:rPr lang="en" sz="1100"/>
                        <a:t>Yes- $385 mil</a:t>
                      </a:r>
                    </a:p>
                  </a:txBody>
                  <a:tcPr marL="91425" marR="91425" marT="91425" marB="91425"/>
                </a:tc>
              </a:tr>
            </a:tbl>
          </a:graphicData>
        </a:graphic>
      </p:graphicFrame>
      <p:sp>
        <p:nvSpPr>
          <p:cNvPr id="333" name="Shape 333"/>
          <p:cNvSpPr/>
          <p:nvPr/>
        </p:nvSpPr>
        <p:spPr>
          <a:xfrm>
            <a:off x="5314200" y="142900"/>
            <a:ext cx="1141875" cy="596350"/>
          </a:xfrm>
          <a:prstGeom prst="rect">
            <a:avLst/>
          </a:prstGeom>
          <a:blipFill>
            <a:blip r:embed="rId4"/>
            <a:stretch>
              <a:fillRect/>
            </a:stretch>
          </a:blipFill>
        </p:spPr>
      </p:sp>
      <p:sp>
        <p:nvSpPr>
          <p:cNvPr id="334" name="Shape 334"/>
          <p:cNvSpPr/>
          <p:nvPr/>
        </p:nvSpPr>
        <p:spPr>
          <a:xfrm>
            <a:off x="647800" y="3475875"/>
            <a:ext cx="2758424" cy="1085024"/>
          </a:xfrm>
          <a:prstGeom prst="rect">
            <a:avLst/>
          </a:prstGeom>
          <a:blipFill>
            <a:blip r:embed="rId5"/>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15525" y="142125"/>
            <a:ext cx="7772400" cy="857400"/>
          </a:xfrm>
          <a:prstGeom prst="rect">
            <a:avLst/>
          </a:prstGeom>
        </p:spPr>
        <p:txBody>
          <a:bodyPr lIns="91425" tIns="91425" rIns="91425" bIns="91425" anchor="t" anchorCtr="0">
            <a:noAutofit/>
          </a:bodyPr>
          <a:lstStyle/>
          <a:p>
            <a:pPr>
              <a:buNone/>
            </a:pPr>
            <a:r>
              <a:rPr lang="en"/>
              <a:t>Celgene Corporation (CELG)</a:t>
            </a:r>
          </a:p>
        </p:txBody>
      </p:sp>
      <p:sp>
        <p:nvSpPr>
          <p:cNvPr id="349" name="Shape 349"/>
          <p:cNvSpPr txBox="1"/>
          <p:nvPr/>
        </p:nvSpPr>
        <p:spPr>
          <a:xfrm>
            <a:off x="6802075" y="727425"/>
            <a:ext cx="3657600" cy="457200"/>
          </a:xfrm>
          <a:prstGeom prst="rect">
            <a:avLst/>
          </a:prstGeom>
        </p:spPr>
        <p:txBody>
          <a:bodyPr lIns="91425" tIns="91425" rIns="91425" bIns="91425" anchor="t" anchorCtr="0">
            <a:noAutofit/>
          </a:bodyPr>
          <a:lstStyle/>
          <a:p>
            <a:endParaRPr/>
          </a:p>
        </p:txBody>
      </p:sp>
      <p:sp>
        <p:nvSpPr>
          <p:cNvPr id="350" name="Shape 350"/>
          <p:cNvSpPr/>
          <p:nvPr/>
        </p:nvSpPr>
        <p:spPr>
          <a:xfrm>
            <a:off x="5179774" y="1134800"/>
            <a:ext cx="3607237" cy="1392849"/>
          </a:xfrm>
          <a:prstGeom prst="rect">
            <a:avLst/>
          </a:prstGeom>
          <a:blipFill>
            <a:blip r:embed="rId3"/>
            <a:stretch>
              <a:fillRect/>
            </a:stretch>
          </a:blipFill>
        </p:spPr>
      </p:sp>
      <p:sp>
        <p:nvSpPr>
          <p:cNvPr id="351" name="Shape 351"/>
          <p:cNvSpPr/>
          <p:nvPr/>
        </p:nvSpPr>
        <p:spPr>
          <a:xfrm>
            <a:off x="5179774" y="2764930"/>
            <a:ext cx="3607237" cy="1564344"/>
          </a:xfrm>
          <a:prstGeom prst="rect">
            <a:avLst/>
          </a:prstGeom>
          <a:blipFill>
            <a:blip r:embed="rId4"/>
            <a:stretch>
              <a:fillRect/>
            </a:stretch>
          </a:blipFill>
        </p:spPr>
      </p:sp>
      <p:sp>
        <p:nvSpPr>
          <p:cNvPr id="352" name="Shape 352"/>
          <p:cNvSpPr txBox="1"/>
          <p:nvPr/>
        </p:nvSpPr>
        <p:spPr>
          <a:xfrm>
            <a:off x="199475" y="677600"/>
            <a:ext cx="8631000" cy="457200"/>
          </a:xfrm>
          <a:prstGeom prst="rect">
            <a:avLst/>
          </a:prstGeom>
        </p:spPr>
        <p:txBody>
          <a:bodyPr lIns="91425" tIns="91425" rIns="91425" bIns="91425" anchor="t" anchorCtr="0">
            <a:noAutofit/>
          </a:bodyPr>
          <a:lstStyle/>
          <a:p>
            <a:pPr lvl="0" rtl="0">
              <a:lnSpc>
                <a:spcPct val="115000"/>
              </a:lnSpc>
              <a:buClr>
                <a:schemeClr val="dk1"/>
              </a:buClr>
              <a:buSzPct val="91666"/>
              <a:buFont typeface="Arial"/>
              <a:buNone/>
            </a:pPr>
            <a:r>
              <a:rPr lang="en" sz="1200">
                <a:solidFill>
                  <a:schemeClr val="dk1"/>
                </a:solidFill>
                <a:latin typeface="Georgia"/>
                <a:ea typeface="Georgia"/>
                <a:cs typeface="Georgia"/>
                <a:sym typeface="Georgia"/>
              </a:rPr>
              <a:t>Celgene is a biopharmaceutical company engaged in discovery and commercialization of innovative therapies designed to treat cancer &amp; immune-inflammatory related diseases </a:t>
            </a:r>
          </a:p>
          <a:p>
            <a:endParaRPr lang="en" sz="1200">
              <a:solidFill>
                <a:schemeClr val="dk1"/>
              </a:solidFill>
              <a:latin typeface="Georgia"/>
              <a:ea typeface="Georgia"/>
              <a:cs typeface="Georgia"/>
              <a:sym typeface="Georgia"/>
            </a:endParaRPr>
          </a:p>
        </p:txBody>
      </p:sp>
      <p:sp>
        <p:nvSpPr>
          <p:cNvPr id="353" name="Shape 353"/>
          <p:cNvSpPr txBox="1"/>
          <p:nvPr/>
        </p:nvSpPr>
        <p:spPr>
          <a:xfrm>
            <a:off x="199475" y="1134800"/>
            <a:ext cx="4980299" cy="4013700"/>
          </a:xfrm>
          <a:prstGeom prst="rect">
            <a:avLst/>
          </a:prstGeom>
        </p:spPr>
        <p:txBody>
          <a:bodyPr lIns="91425" tIns="91425" rIns="91425" bIns="91425" anchor="t" anchorCtr="0">
            <a:noAutofit/>
          </a:bodyPr>
          <a:lstStyle/>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Investment rationale:</a:t>
            </a:r>
          </a:p>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Strong financials</a:t>
            </a:r>
          </a:p>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Strong growth: 5 Yr forecast 20.9%</a:t>
            </a:r>
          </a:p>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Strong analyst recommendations:</a:t>
            </a:r>
          </a:p>
          <a:p>
            <a:pPr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- 86.7% Buy consensus</a:t>
            </a:r>
          </a:p>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Healthcare Industry present strong outlook:</a:t>
            </a:r>
          </a:p>
          <a:p>
            <a:pPr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Change in economics of industry</a:t>
            </a:r>
          </a:p>
          <a:p>
            <a:pPr marL="457200"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Passage of ACA --&gt; Obamacare</a:t>
            </a:r>
          </a:p>
          <a:p>
            <a:pPr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NYP (NYSE Healthcare Index Fund)</a:t>
            </a:r>
          </a:p>
          <a:p>
            <a:pPr marL="457200"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Outperformed S&amp;P500 YTD by 5.72% in total return</a:t>
            </a:r>
          </a:p>
          <a:p>
            <a:pPr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IYH (iShares US Healthcare ETF)</a:t>
            </a:r>
          </a:p>
          <a:p>
            <a:pPr marL="457200"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- 29.23% total return vs. SPX 18.69%</a:t>
            </a:r>
          </a:p>
          <a:p>
            <a:pPr lvl="0" indent="45720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YTD Return for Healthcare industry approx. 27% second best performing industry after consumer discretionary</a:t>
            </a:r>
          </a:p>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Fulfills SAP Growth Strategy requirements</a:t>
            </a:r>
          </a:p>
          <a:p>
            <a:pPr lvl="0" rtl="0">
              <a:lnSpc>
                <a:spcPct val="100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 Bought 80 shares at $151.20</a:t>
            </a:r>
          </a:p>
        </p:txBody>
      </p:sp>
      <p:sp>
        <p:nvSpPr>
          <p:cNvPr id="354" name="Shape 354"/>
          <p:cNvSpPr/>
          <p:nvPr/>
        </p:nvSpPr>
        <p:spPr>
          <a:xfrm>
            <a:off x="4871500" y="43175"/>
            <a:ext cx="775175" cy="634425"/>
          </a:xfrm>
          <a:prstGeom prst="rect">
            <a:avLst/>
          </a:prstGeom>
          <a:blipFill>
            <a:blip r:embed="rId5"/>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Unemployment</a:t>
            </a:r>
          </a:p>
        </p:txBody>
      </p:sp>
      <p:graphicFrame>
        <p:nvGraphicFramePr>
          <p:cNvPr id="86" name="Shape 86"/>
          <p:cNvGraphicFramePr/>
          <p:nvPr/>
        </p:nvGraphicFramePr>
        <p:xfrm>
          <a:off x="571425" y="1420225"/>
          <a:ext cx="5456400" cy="792419"/>
        </p:xfrm>
        <a:graphic>
          <a:graphicData uri="http://schemas.openxmlformats.org/drawingml/2006/table">
            <a:tbl>
              <a:tblPr>
                <a:noFill/>
                <a:tableStyleId>{CF9B3402-B173-41C4-B971-29E6AACCB0AA}</a:tableStyleId>
              </a:tblPr>
              <a:tblGrid>
                <a:gridCol w="1364100"/>
                <a:gridCol w="1364100"/>
                <a:gridCol w="1364100"/>
                <a:gridCol w="1364100"/>
              </a:tblGrid>
              <a:tr h="384675">
                <a:tc>
                  <a:txBody>
                    <a:bodyPr/>
                    <a:lstStyle/>
                    <a:p>
                      <a:pPr lvl="0" algn="ctr" rtl="0">
                        <a:buNone/>
                      </a:pPr>
                      <a:r>
                        <a:rPr lang="en" b="1"/>
                        <a:t>Sept. 2012</a:t>
                      </a:r>
                    </a:p>
                  </a:txBody>
                  <a:tcPr marL="91425" marR="91425" marT="91425" marB="91425"/>
                </a:tc>
                <a:tc>
                  <a:txBody>
                    <a:bodyPr/>
                    <a:lstStyle/>
                    <a:p>
                      <a:pPr lvl="0" algn="ctr" rtl="0">
                        <a:buNone/>
                      </a:pPr>
                      <a:r>
                        <a:rPr lang="en" b="1"/>
                        <a:t>Aug. 2013</a:t>
                      </a:r>
                    </a:p>
                  </a:txBody>
                  <a:tcPr marL="91425" marR="91425" marT="91425" marB="91425"/>
                </a:tc>
                <a:tc>
                  <a:txBody>
                    <a:bodyPr/>
                    <a:lstStyle/>
                    <a:p>
                      <a:pPr lvl="0" algn="ctr" rtl="0">
                        <a:buNone/>
                      </a:pPr>
                      <a:r>
                        <a:rPr lang="en" b="1"/>
                        <a:t>Sept. 2013</a:t>
                      </a:r>
                    </a:p>
                  </a:txBody>
                  <a:tcPr marL="91425" marR="91425" marT="91425" marB="91425"/>
                </a:tc>
                <a:tc>
                  <a:txBody>
                    <a:bodyPr/>
                    <a:lstStyle/>
                    <a:p>
                      <a:pPr lvl="0" algn="ctr" rtl="0">
                        <a:buNone/>
                      </a:pPr>
                      <a:r>
                        <a:rPr lang="en" b="1"/>
                        <a:t>Oct. 2013</a:t>
                      </a:r>
                    </a:p>
                  </a:txBody>
                  <a:tcPr marL="91425" marR="91425" marT="91425" marB="91425"/>
                </a:tc>
              </a:tr>
              <a:tr h="388425">
                <a:tc>
                  <a:txBody>
                    <a:bodyPr/>
                    <a:lstStyle/>
                    <a:p>
                      <a:pPr algn="ctr">
                        <a:buNone/>
                      </a:pPr>
                      <a:r>
                        <a:rPr lang="en"/>
                        <a:t>8.1%</a:t>
                      </a:r>
                    </a:p>
                  </a:txBody>
                  <a:tcPr marL="91425" marR="91425" marT="91425" marB="91425"/>
                </a:tc>
                <a:tc>
                  <a:txBody>
                    <a:bodyPr/>
                    <a:lstStyle/>
                    <a:p>
                      <a:pPr algn="ctr">
                        <a:buNone/>
                      </a:pPr>
                      <a:r>
                        <a:rPr lang="en"/>
                        <a:t>7.3%</a:t>
                      </a:r>
                    </a:p>
                  </a:txBody>
                  <a:tcPr marL="91425" marR="91425" marT="91425" marB="91425"/>
                </a:tc>
                <a:tc>
                  <a:txBody>
                    <a:bodyPr/>
                    <a:lstStyle/>
                    <a:p>
                      <a:pPr algn="ctr">
                        <a:buNone/>
                      </a:pPr>
                      <a:r>
                        <a:rPr lang="en"/>
                        <a:t>7.2%</a:t>
                      </a:r>
                    </a:p>
                  </a:txBody>
                  <a:tcPr marL="91425" marR="91425" marT="91425" marB="91425"/>
                </a:tc>
                <a:tc>
                  <a:txBody>
                    <a:bodyPr/>
                    <a:lstStyle/>
                    <a:p>
                      <a:pPr algn="ctr">
                        <a:buNone/>
                      </a:pPr>
                      <a:r>
                        <a:rPr lang="en"/>
                        <a:t>7.3%</a:t>
                      </a:r>
                    </a:p>
                  </a:txBody>
                  <a:tcPr marL="91425" marR="91425" marT="91425" marB="91425"/>
                </a:tc>
              </a:tr>
            </a:tbl>
          </a:graphicData>
        </a:graphic>
      </p:graphicFrame>
      <p:sp>
        <p:nvSpPr>
          <p:cNvPr id="87" name="Shape 87"/>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bls.gov/news_releases/archives</a:t>
            </a:r>
          </a:p>
          <a:p>
            <a:pPr>
              <a:buNone/>
            </a:pPr>
            <a:r>
              <a:rPr lang="en" sz="800">
                <a:solidFill>
                  <a:srgbClr val="FFFFFF"/>
                </a:solidFill>
              </a:rPr>
              <a:t>inflationdata.com</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Cisco (CSCO)</a:t>
            </a:r>
          </a:p>
        </p:txBody>
      </p:sp>
      <p:sp>
        <p:nvSpPr>
          <p:cNvPr id="340" name="Shape 340"/>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Technology</a:t>
            </a:r>
          </a:p>
          <a:p>
            <a:pPr marL="0" marR="0" lvl="0" indent="0" algn="l" rtl="0">
              <a:buNone/>
            </a:pPr>
            <a:r>
              <a:rPr lang="en" sz="1200" b="1"/>
              <a:t>Industry:</a:t>
            </a:r>
            <a:r>
              <a:rPr lang="en" sz="1200"/>
              <a:t> Networking &amp; communication devices</a:t>
            </a:r>
          </a:p>
          <a:p>
            <a:pPr marL="0" marR="0" lvl="0" indent="0" algn="l" rtl="0">
              <a:buNone/>
            </a:pPr>
            <a:r>
              <a:rPr lang="en" sz="1200" b="1"/>
              <a:t>Bought at: </a:t>
            </a:r>
            <a:r>
              <a:rPr lang="en" sz="1200"/>
              <a:t>$23.20</a:t>
            </a:r>
          </a:p>
          <a:p>
            <a:pPr marL="0" marR="0" lvl="0" indent="0" algn="l" rtl="0">
              <a:buNone/>
            </a:pPr>
            <a:r>
              <a:rPr lang="en" sz="1200" b="1"/>
              <a:t>Return: </a:t>
            </a:r>
            <a:r>
              <a:rPr lang="en" sz="1200"/>
              <a:t>1.3% </a:t>
            </a:r>
          </a:p>
          <a:p>
            <a:pPr marL="457200" marR="0" lvl="0" indent="-304800" algn="l" rtl="0">
              <a:buClr>
                <a:schemeClr val="dk1"/>
              </a:buClr>
              <a:buSzPct val="100000"/>
              <a:buFont typeface="Georgia"/>
              <a:buChar char="▪"/>
            </a:pPr>
            <a:r>
              <a:rPr lang="en" sz="1200"/>
              <a:t>Worldwide leader in Internet networking</a:t>
            </a:r>
          </a:p>
          <a:p>
            <a:endParaRPr lang="en" sz="1200"/>
          </a:p>
          <a:p>
            <a:pPr marL="0" marR="0" lvl="0" indent="0" algn="l" rtl="0">
              <a:buNone/>
            </a:pPr>
            <a:r>
              <a:rPr lang="en" sz="1200"/>
              <a:t>1-yr performance vs. competitors: </a:t>
            </a:r>
          </a:p>
          <a:p>
            <a:pPr marL="0" lvl="0" indent="457200" rtl="0">
              <a:lnSpc>
                <a:spcPct val="115000"/>
              </a:lnSpc>
              <a:spcBef>
                <a:spcPts val="400"/>
              </a:spcBef>
              <a:buNone/>
            </a:pPr>
            <a:r>
              <a:rPr lang="en" sz="1200"/>
              <a:t> </a:t>
            </a:r>
          </a:p>
          <a:p>
            <a:endParaRPr lang="en" sz="1200"/>
          </a:p>
          <a:p>
            <a:endParaRPr lang="en" sz="1200"/>
          </a:p>
        </p:txBody>
      </p:sp>
      <p:graphicFrame>
        <p:nvGraphicFramePr>
          <p:cNvPr id="341" name="Shape 341"/>
          <p:cNvGraphicFramePr/>
          <p:nvPr/>
        </p:nvGraphicFramePr>
        <p:xfrm>
          <a:off x="4457850" y="2772725"/>
          <a:ext cx="3428775" cy="1600160"/>
        </p:xfrm>
        <a:graphic>
          <a:graphicData uri="http://schemas.openxmlformats.org/drawingml/2006/table">
            <a:tbl>
              <a:tblPr>
                <a:noFill/>
                <a:tableStyleId>{9A45CFD9-1437-4C85-B302-CC0FE9BFBC32}</a:tableStyleId>
              </a:tblPr>
              <a:tblGrid>
                <a:gridCol w="1142925"/>
                <a:gridCol w="1142925"/>
                <a:gridCol w="1142925"/>
              </a:tblGrid>
              <a:tr h="505300">
                <a:tc>
                  <a:txBody>
                    <a:bodyPr/>
                    <a:lstStyle/>
                    <a:p>
                      <a:pPr lvl="0" algn="ctr" rtl="0">
                        <a:buNone/>
                      </a:pPr>
                      <a:r>
                        <a:rPr lang="en" sz="1100" b="1"/>
                        <a:t>Value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CSCO</a:t>
                      </a:r>
                    </a:p>
                  </a:txBody>
                  <a:tcPr marL="91425" marR="91425" marT="91425" marB="91425"/>
                </a:tc>
              </a:tr>
              <a:tr h="337675">
                <a:tc>
                  <a:txBody>
                    <a:bodyPr/>
                    <a:lstStyle/>
                    <a:p>
                      <a:pPr lvl="0" rtl="0">
                        <a:buNone/>
                      </a:pPr>
                      <a:r>
                        <a:rPr lang="en" sz="1100"/>
                        <a:t>Price/sales</a:t>
                      </a:r>
                    </a:p>
                  </a:txBody>
                  <a:tcPr marL="91425" marR="91425" marT="91425" marB="91425"/>
                </a:tc>
                <a:tc>
                  <a:txBody>
                    <a:bodyPr/>
                    <a:lstStyle/>
                    <a:p>
                      <a:pPr lvl="0" rtl="0">
                        <a:buNone/>
                      </a:pPr>
                      <a:r>
                        <a:rPr lang="en" sz="1100"/>
                        <a:t>1.9</a:t>
                      </a:r>
                    </a:p>
                  </a:txBody>
                  <a:tcPr marL="91425" marR="91425" marT="91425" marB="91425"/>
                </a:tc>
                <a:tc>
                  <a:txBody>
                    <a:bodyPr/>
                    <a:lstStyle/>
                    <a:p>
                      <a:pPr lvl="0" rtl="0">
                        <a:buNone/>
                      </a:pPr>
                      <a:r>
                        <a:rPr lang="en" sz="1100"/>
                        <a:t>2.5</a:t>
                      </a:r>
                    </a:p>
                  </a:txBody>
                  <a:tcPr marL="91425" marR="91425" marT="91425" marB="91425"/>
                </a:tc>
              </a:tr>
              <a:tr h="381050">
                <a:tc>
                  <a:txBody>
                    <a:bodyPr/>
                    <a:lstStyle/>
                    <a:p>
                      <a:pPr lvl="0" rtl="0">
                        <a:buNone/>
                      </a:pPr>
                      <a:r>
                        <a:rPr lang="en" sz="1100"/>
                        <a:t>Price/BV</a:t>
                      </a:r>
                    </a:p>
                  </a:txBody>
                  <a:tcPr marL="91425" marR="91425" marT="91425" marB="91425"/>
                </a:tc>
                <a:tc>
                  <a:txBody>
                    <a:bodyPr/>
                    <a:lstStyle/>
                    <a:p>
                      <a:pPr lvl="0" rtl="0">
                        <a:buNone/>
                      </a:pPr>
                      <a:r>
                        <a:rPr lang="en" sz="1100"/>
                        <a:t>2.5</a:t>
                      </a:r>
                    </a:p>
                  </a:txBody>
                  <a:tcPr marL="91425" marR="91425" marT="91425" marB="91425"/>
                </a:tc>
                <a:tc>
                  <a:txBody>
                    <a:bodyPr/>
                    <a:lstStyle/>
                    <a:p>
                      <a:pPr lvl="0" rtl="0">
                        <a:buNone/>
                      </a:pPr>
                      <a:r>
                        <a:rPr lang="en" sz="1100"/>
                        <a:t>2.1</a:t>
                      </a:r>
                    </a:p>
                  </a:txBody>
                  <a:tcPr marL="91425" marR="91425" marT="91425" marB="91425"/>
                </a:tc>
              </a:tr>
              <a:tr h="337675">
                <a:tc>
                  <a:txBody>
                    <a:bodyPr/>
                    <a:lstStyle/>
                    <a:p>
                      <a:pPr lvl="0" rtl="0">
                        <a:buNone/>
                      </a:pPr>
                      <a:r>
                        <a:rPr lang="en" sz="1100"/>
                        <a:t>Div. yield</a:t>
                      </a:r>
                    </a:p>
                  </a:txBody>
                  <a:tcPr marL="91425" marR="91425" marT="91425" marB="91425"/>
                </a:tc>
                <a:tc>
                  <a:txBody>
                    <a:bodyPr/>
                    <a:lstStyle/>
                    <a:p>
                      <a:pPr lvl="0" rtl="0">
                        <a:buNone/>
                      </a:pPr>
                      <a:r>
                        <a:rPr lang="en" sz="1100"/>
                        <a:t>2.16%</a:t>
                      </a:r>
                    </a:p>
                  </a:txBody>
                  <a:tcPr marL="91425" marR="91425" marT="91425" marB="91425"/>
                </a:tc>
                <a:tc>
                  <a:txBody>
                    <a:bodyPr/>
                    <a:lstStyle/>
                    <a:p>
                      <a:pPr lvl="0" rtl="0">
                        <a:buNone/>
                      </a:pPr>
                      <a:r>
                        <a:rPr lang="en" sz="1100"/>
                        <a:t>2.74%</a:t>
                      </a:r>
                    </a:p>
                  </a:txBody>
                  <a:tcPr marL="91425" marR="91425" marT="91425" marB="91425"/>
                </a:tc>
              </a:tr>
            </a:tbl>
          </a:graphicData>
        </a:graphic>
      </p:graphicFrame>
      <p:sp>
        <p:nvSpPr>
          <p:cNvPr id="342" name="Shape 342"/>
          <p:cNvSpPr/>
          <p:nvPr/>
        </p:nvSpPr>
        <p:spPr>
          <a:xfrm>
            <a:off x="2862575" y="194725"/>
            <a:ext cx="1093175" cy="584074"/>
          </a:xfrm>
          <a:prstGeom prst="rect">
            <a:avLst/>
          </a:prstGeom>
          <a:blipFill>
            <a:blip r:embed="rId4"/>
            <a:stretch>
              <a:fillRect/>
            </a:stretch>
          </a:blipFill>
        </p:spPr>
      </p:sp>
      <p:sp>
        <p:nvSpPr>
          <p:cNvPr id="343" name="Shape 343"/>
          <p:cNvSpPr/>
          <p:nvPr/>
        </p:nvSpPr>
        <p:spPr>
          <a:xfrm>
            <a:off x="655100" y="2980000"/>
            <a:ext cx="3232150" cy="1497724"/>
          </a:xfrm>
          <a:prstGeom prst="rect">
            <a:avLst/>
          </a:prstGeom>
          <a:blipFill>
            <a:blip r:embed="rId5"/>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Continental Resources Inc. (CLR) </a:t>
            </a:r>
          </a:p>
        </p:txBody>
      </p:sp>
      <p:sp>
        <p:nvSpPr>
          <p:cNvPr id="368" name="Shape 368"/>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Materials</a:t>
            </a:r>
          </a:p>
          <a:p>
            <a:pPr marL="0" marR="0" lvl="0" indent="0" algn="l" rtl="0">
              <a:buNone/>
            </a:pPr>
            <a:r>
              <a:rPr lang="en" sz="1200" b="1"/>
              <a:t>Industry:</a:t>
            </a:r>
            <a:r>
              <a:rPr lang="en" sz="1200"/>
              <a:t> Independent oil &amp; gas</a:t>
            </a:r>
          </a:p>
          <a:p>
            <a:pPr marL="0" marR="0" lvl="0" indent="0" algn="l" rtl="0">
              <a:buNone/>
            </a:pPr>
            <a:r>
              <a:rPr lang="en" sz="1200" b="1"/>
              <a:t>Bought at: </a:t>
            </a:r>
            <a:r>
              <a:rPr lang="en" sz="1200"/>
              <a:t>$101.19</a:t>
            </a:r>
          </a:p>
          <a:p>
            <a:pPr marL="457200" marR="0" lvl="0" indent="-304800" algn="l" rtl="0">
              <a:buClr>
                <a:schemeClr val="dk1"/>
              </a:buClr>
              <a:buSzPct val="100000"/>
              <a:buFont typeface="Georgia"/>
              <a:buChar char="▪"/>
            </a:pPr>
            <a:r>
              <a:rPr lang="en" sz="1200"/>
              <a:t>Exploration &amp; production of onshore oil-prone plays in US</a:t>
            </a:r>
          </a:p>
          <a:p>
            <a:pPr marL="457200" marR="0" lvl="0" indent="-304800" algn="l" rtl="0">
              <a:buClr>
                <a:schemeClr val="dk1"/>
              </a:buClr>
              <a:buSzPct val="100000"/>
              <a:buFont typeface="Georgia"/>
              <a:buChar char="▪"/>
            </a:pPr>
            <a:r>
              <a:rPr lang="en" sz="1200"/>
              <a:t>Strong growth potential tied to natural gas boom </a:t>
            </a:r>
          </a:p>
          <a:p>
            <a:pPr marL="457200" marR="0" lvl="0" indent="-304800" algn="l" rtl="0">
              <a:buClr>
                <a:schemeClr val="dk1"/>
              </a:buClr>
              <a:buSzPct val="100000"/>
              <a:buFont typeface="Georgia"/>
              <a:buChar char="▪"/>
            </a:pPr>
            <a:r>
              <a:rPr lang="en" sz="1200"/>
              <a:t>CLR gas production projected to increase 32% in 2014 </a:t>
            </a:r>
          </a:p>
          <a:p>
            <a:pPr marL="457200" marR="0" lvl="0" indent="-304800" algn="l" rtl="0">
              <a:buClr>
                <a:schemeClr val="dk1"/>
              </a:buClr>
              <a:buSzPct val="100000"/>
              <a:buFont typeface="Georgia"/>
              <a:buChar char="▪"/>
            </a:pPr>
            <a:r>
              <a:rPr lang="en" sz="1200"/>
              <a:t>Deregulation favors natural gas compared to other commodities </a:t>
            </a:r>
          </a:p>
          <a:p>
            <a:endParaRPr lang="en" sz="1200"/>
          </a:p>
          <a:p>
            <a:endParaRPr lang="en" sz="1200"/>
          </a:p>
          <a:p>
            <a:pPr marL="0" lvl="0" indent="457200" rtl="0">
              <a:lnSpc>
                <a:spcPct val="115000"/>
              </a:lnSpc>
              <a:spcBef>
                <a:spcPts val="400"/>
              </a:spcBef>
              <a:buNone/>
            </a:pPr>
            <a:r>
              <a:rPr lang="en" sz="1200"/>
              <a:t> </a:t>
            </a:r>
          </a:p>
          <a:p>
            <a:endParaRPr lang="en" sz="1200"/>
          </a:p>
          <a:p>
            <a:endParaRPr lang="en" sz="1200"/>
          </a:p>
        </p:txBody>
      </p:sp>
      <p:sp>
        <p:nvSpPr>
          <p:cNvPr id="369" name="Shape 369"/>
          <p:cNvSpPr/>
          <p:nvPr/>
        </p:nvSpPr>
        <p:spPr>
          <a:xfrm>
            <a:off x="6060850" y="68824"/>
            <a:ext cx="780949" cy="780949"/>
          </a:xfrm>
          <a:prstGeom prst="rect">
            <a:avLst/>
          </a:prstGeom>
          <a:blipFill>
            <a:blip r:embed="rId4"/>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Culp Inc. (CFI)</a:t>
            </a:r>
          </a:p>
        </p:txBody>
      </p:sp>
      <p:sp>
        <p:nvSpPr>
          <p:cNvPr id="360" name="Shape 360"/>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Industrials</a:t>
            </a:r>
          </a:p>
          <a:p>
            <a:pPr marL="0" marR="0" lvl="0" indent="0" algn="l" rtl="0">
              <a:buNone/>
            </a:pPr>
            <a:r>
              <a:rPr lang="en" sz="1200" b="1"/>
              <a:t>Industry:</a:t>
            </a:r>
            <a:r>
              <a:rPr lang="en" sz="1200"/>
              <a:t> Textiles</a:t>
            </a:r>
          </a:p>
          <a:p>
            <a:pPr marL="0" marR="0" lvl="0" indent="0" algn="l" rtl="0">
              <a:buNone/>
            </a:pPr>
            <a:r>
              <a:rPr lang="en" sz="1200" b="1"/>
              <a:t>Bought at: </a:t>
            </a:r>
            <a:r>
              <a:rPr lang="en" sz="1200"/>
              <a:t>$18.97</a:t>
            </a:r>
          </a:p>
          <a:p>
            <a:pPr marL="457200" marR="0" lvl="0" indent="-304800" algn="l" rtl="0">
              <a:buClr>
                <a:schemeClr val="dk1"/>
              </a:buClr>
              <a:buSzPct val="100000"/>
              <a:buFont typeface="Georgia"/>
              <a:buChar char="▪"/>
            </a:pPr>
            <a:r>
              <a:rPr lang="en" sz="1200"/>
              <a:t>Manufactures &amp; markets upholstery fabrics &amp; mattress tickings</a:t>
            </a:r>
          </a:p>
          <a:p>
            <a:pPr marL="457200" marR="0" lvl="0" indent="-304800" algn="l" rtl="0">
              <a:buClr>
                <a:schemeClr val="dk1"/>
              </a:buClr>
              <a:buSzPct val="100000"/>
              <a:buFont typeface="Georgia"/>
              <a:buChar char="▪"/>
            </a:pPr>
            <a:r>
              <a:rPr lang="en" sz="1200"/>
              <a:t>Has maintained constant growth </a:t>
            </a:r>
          </a:p>
          <a:p>
            <a:endParaRPr lang="en" sz="1200"/>
          </a:p>
          <a:p>
            <a:endParaRPr lang="en" sz="1200"/>
          </a:p>
          <a:p>
            <a:pPr marL="0" lvl="0" indent="457200" rtl="0">
              <a:lnSpc>
                <a:spcPct val="115000"/>
              </a:lnSpc>
              <a:spcBef>
                <a:spcPts val="400"/>
              </a:spcBef>
              <a:buNone/>
            </a:pPr>
            <a:r>
              <a:rPr lang="en" sz="1200"/>
              <a:t> </a:t>
            </a:r>
          </a:p>
          <a:p>
            <a:endParaRPr lang="en" sz="1200"/>
          </a:p>
          <a:p>
            <a:endParaRPr lang="en" sz="1200"/>
          </a:p>
        </p:txBody>
      </p:sp>
      <p:graphicFrame>
        <p:nvGraphicFramePr>
          <p:cNvPr id="361" name="Shape 361"/>
          <p:cNvGraphicFramePr/>
          <p:nvPr/>
        </p:nvGraphicFramePr>
        <p:xfrm>
          <a:off x="5610150" y="1647050"/>
          <a:ext cx="3370500" cy="2439590"/>
        </p:xfrm>
        <a:graphic>
          <a:graphicData uri="http://schemas.openxmlformats.org/drawingml/2006/table">
            <a:tbl>
              <a:tblPr>
                <a:noFill/>
                <a:tableStyleId>{63A679F5-4FBF-4F1A-A7AB-1B8A78B448C6}</a:tableStyleId>
              </a:tblPr>
              <a:tblGrid>
                <a:gridCol w="1123500"/>
                <a:gridCol w="1123500"/>
                <a:gridCol w="1123500"/>
              </a:tblGrid>
              <a:tr h="519500">
                <a:tc>
                  <a:txBody>
                    <a:bodyPr/>
                    <a:lstStyle/>
                    <a:p>
                      <a:pPr lvl="0" algn="ctr" rtl="0">
                        <a:buNone/>
                      </a:pPr>
                      <a:r>
                        <a:rPr lang="en" sz="1100" b="1"/>
                        <a:t>Growth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CFI</a:t>
                      </a:r>
                    </a:p>
                  </a:txBody>
                  <a:tcPr marL="91425" marR="91425" marT="91425" marB="91425"/>
                </a:tc>
              </a:tr>
              <a:tr h="347175">
                <a:tc>
                  <a:txBody>
                    <a:bodyPr/>
                    <a:lstStyle/>
                    <a:p>
                      <a:pPr lvl="0" rtl="0">
                        <a:buNone/>
                      </a:pPr>
                      <a:r>
                        <a:rPr lang="en" sz="1100"/>
                        <a:t>5-yr CAGR</a:t>
                      </a:r>
                    </a:p>
                  </a:txBody>
                  <a:tcPr marL="91425" marR="91425" marT="91425" marB="91425"/>
                </a:tc>
                <a:tc>
                  <a:txBody>
                    <a:bodyPr/>
                    <a:lstStyle/>
                    <a:p>
                      <a:pPr lvl="0" rtl="0">
                        <a:buNone/>
                      </a:pPr>
                      <a:r>
                        <a:rPr lang="en" sz="1100"/>
                        <a:t>17.09%</a:t>
                      </a:r>
                    </a:p>
                  </a:txBody>
                  <a:tcPr marL="91425" marR="91425" marT="91425" marB="91425"/>
                </a:tc>
                <a:tc>
                  <a:txBody>
                    <a:bodyPr/>
                    <a:lstStyle/>
                    <a:p>
                      <a:pPr lvl="0" rtl="0">
                        <a:buNone/>
                      </a:pPr>
                      <a:r>
                        <a:rPr lang="en" sz="1100"/>
                        <a:t>39.63%</a:t>
                      </a:r>
                    </a:p>
                  </a:txBody>
                  <a:tcPr marL="91425" marR="91425" marT="91425" marB="91425"/>
                </a:tc>
              </a:tr>
              <a:tr h="515175">
                <a:tc>
                  <a:txBody>
                    <a:bodyPr/>
                    <a:lstStyle/>
                    <a:p>
                      <a:pPr lvl="0" rtl="0">
                        <a:buNone/>
                      </a:pPr>
                      <a:r>
                        <a:rPr lang="en" sz="1100"/>
                        <a:t>Rev. Growth (3-yr avg)</a:t>
                      </a:r>
                    </a:p>
                  </a:txBody>
                  <a:tcPr marL="91425" marR="91425" marT="91425" marB="91425"/>
                </a:tc>
                <a:tc>
                  <a:txBody>
                    <a:bodyPr/>
                    <a:lstStyle/>
                    <a:p>
                      <a:pPr lvl="0" rtl="0">
                        <a:buNone/>
                      </a:pPr>
                      <a:r>
                        <a:rPr lang="en" sz="1100"/>
                        <a:t>3.2%</a:t>
                      </a:r>
                    </a:p>
                  </a:txBody>
                  <a:tcPr marL="91425" marR="91425" marT="91425" marB="91425"/>
                </a:tc>
                <a:tc>
                  <a:txBody>
                    <a:bodyPr/>
                    <a:lstStyle/>
                    <a:p>
                      <a:pPr lvl="0" rtl="0">
                        <a:buNone/>
                      </a:pPr>
                      <a:r>
                        <a:rPr lang="en" sz="1100"/>
                        <a:t>9.2%</a:t>
                      </a:r>
                    </a:p>
                  </a:txBody>
                  <a:tcPr marL="91425" marR="91425" marT="91425" marB="91425"/>
                </a:tc>
              </a:tr>
              <a:tr h="347175">
                <a:tc>
                  <a:txBody>
                    <a:bodyPr/>
                    <a:lstStyle/>
                    <a:p>
                      <a:pPr lvl="0" rtl="0">
                        <a:buNone/>
                      </a:pPr>
                      <a:r>
                        <a:rPr lang="en" sz="1100"/>
                        <a:t>ROE</a:t>
                      </a:r>
                    </a:p>
                  </a:txBody>
                  <a:tcPr marL="91425" marR="91425" marT="91425" marB="91425"/>
                </a:tc>
                <a:tc>
                  <a:txBody>
                    <a:bodyPr/>
                    <a:lstStyle/>
                    <a:p>
                      <a:pPr lvl="0" rtl="0">
                        <a:buNone/>
                      </a:pPr>
                      <a:r>
                        <a:rPr lang="en" sz="1100"/>
                        <a:t>5.4%</a:t>
                      </a:r>
                    </a:p>
                  </a:txBody>
                  <a:tcPr marL="91425" marR="91425" marT="91425" marB="91425"/>
                </a:tc>
                <a:tc>
                  <a:txBody>
                    <a:bodyPr/>
                    <a:lstStyle/>
                    <a:p>
                      <a:pPr lvl="0" rtl="0">
                        <a:buNone/>
                      </a:pPr>
                      <a:r>
                        <a:rPr lang="en" sz="1100"/>
                        <a:t>18.9%</a:t>
                      </a:r>
                    </a:p>
                  </a:txBody>
                  <a:tcPr marL="91425" marR="91425" marT="91425" marB="91425"/>
                </a:tc>
              </a:tr>
              <a:tr h="347175">
                <a:tc>
                  <a:txBody>
                    <a:bodyPr/>
                    <a:lstStyle/>
                    <a:p>
                      <a:pPr lvl="0" rtl="0">
                        <a:buNone/>
                      </a:pPr>
                      <a:r>
                        <a:rPr lang="en" sz="1100"/>
                        <a:t>PEG</a:t>
                      </a:r>
                    </a:p>
                  </a:txBody>
                  <a:tcPr marL="91425" marR="91425" marT="91425" marB="91425"/>
                </a:tc>
                <a:tc>
                  <a:txBody>
                    <a:bodyPr/>
                    <a:lstStyle/>
                    <a:p>
                      <a:pPr lvl="0" rtl="0">
                        <a:buNone/>
                      </a:pPr>
                      <a:r>
                        <a:rPr lang="en" sz="1100"/>
                        <a:t>0.69</a:t>
                      </a:r>
                    </a:p>
                  </a:txBody>
                  <a:tcPr marL="91425" marR="91425" marT="91425" marB="91425"/>
                </a:tc>
                <a:tc>
                  <a:txBody>
                    <a:bodyPr/>
                    <a:lstStyle/>
                    <a:p>
                      <a:pPr lvl="0" rtl="0">
                        <a:buNone/>
                      </a:pPr>
                      <a:r>
                        <a:rPr lang="en" sz="1100"/>
                        <a:t>0.55</a:t>
                      </a:r>
                    </a:p>
                  </a:txBody>
                  <a:tcPr marL="91425" marR="91425" marT="91425" marB="91425"/>
                </a:tc>
              </a:tr>
              <a:tr h="347175">
                <a:tc>
                  <a:txBody>
                    <a:bodyPr/>
                    <a:lstStyle/>
                    <a:p>
                      <a:pPr rtl="0">
                        <a:buNone/>
                      </a:pPr>
                      <a:r>
                        <a:rPr lang="en" sz="1100"/>
                        <a:t>D/E</a:t>
                      </a:r>
                    </a:p>
                  </a:txBody>
                  <a:tcPr marL="91425" marR="91425" marT="91425" marB="91425"/>
                </a:tc>
                <a:tc>
                  <a:txBody>
                    <a:bodyPr/>
                    <a:lstStyle/>
                    <a:p>
                      <a:pPr rtl="0">
                        <a:buNone/>
                      </a:pPr>
                      <a:r>
                        <a:rPr lang="en" sz="1100"/>
                        <a:t>0.6</a:t>
                      </a:r>
                    </a:p>
                  </a:txBody>
                  <a:tcPr marL="91425" marR="91425" marT="91425" marB="91425"/>
                </a:tc>
                <a:tc>
                  <a:txBody>
                    <a:bodyPr/>
                    <a:lstStyle/>
                    <a:p>
                      <a:pPr rtl="0">
                        <a:buNone/>
                      </a:pPr>
                      <a:r>
                        <a:rPr lang="en" sz="1100"/>
                        <a:t>0.1</a:t>
                      </a:r>
                    </a:p>
                  </a:txBody>
                  <a:tcPr marL="91425" marR="91425" marT="91425" marB="91425"/>
                </a:tc>
              </a:tr>
            </a:tbl>
          </a:graphicData>
        </a:graphic>
      </p:graphicFrame>
      <p:sp>
        <p:nvSpPr>
          <p:cNvPr id="362" name="Shape 362"/>
          <p:cNvSpPr/>
          <p:nvPr/>
        </p:nvSpPr>
        <p:spPr>
          <a:xfrm>
            <a:off x="3157325" y="219100"/>
            <a:ext cx="934350" cy="639700"/>
          </a:xfrm>
          <a:prstGeom prst="rect">
            <a:avLst/>
          </a:prstGeom>
          <a:blipFill>
            <a:blip r:embed="rId4"/>
            <a:stretch>
              <a:fillRect/>
            </a:stretch>
          </a:blipFill>
        </p:spPr>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Foot Locker Inc. (FL)</a:t>
            </a:r>
          </a:p>
        </p:txBody>
      </p:sp>
      <p:sp>
        <p:nvSpPr>
          <p:cNvPr id="375" name="Shape 375"/>
          <p:cNvSpPr txBox="1">
            <a:spLocks noGrp="1"/>
          </p:cNvSpPr>
          <p:nvPr>
            <p:ph type="body" idx="1"/>
          </p:nvPr>
        </p:nvSpPr>
        <p:spPr>
          <a:xfrm>
            <a:off x="571425" y="1090700"/>
            <a:ext cx="80769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Consumer Discretionary</a:t>
            </a:r>
          </a:p>
          <a:p>
            <a:pPr marL="0" marR="0" lvl="0" indent="0" algn="l" rtl="0">
              <a:buNone/>
            </a:pPr>
            <a:r>
              <a:rPr lang="en" sz="1200" b="1"/>
              <a:t>Industry:</a:t>
            </a:r>
            <a:r>
              <a:rPr lang="en" sz="1200"/>
              <a:t> Apparel - footwear &amp; accessories </a:t>
            </a:r>
          </a:p>
          <a:p>
            <a:pPr marL="0" marR="0" lvl="0" indent="0" algn="l" rtl="0">
              <a:buNone/>
            </a:pPr>
            <a:r>
              <a:rPr lang="en" sz="1200" b="1"/>
              <a:t>Bought at: </a:t>
            </a:r>
            <a:r>
              <a:rPr lang="en" sz="1200"/>
              <a:t>$33.09</a:t>
            </a:r>
          </a:p>
          <a:p>
            <a:pPr marL="457200" marR="0" lvl="0" indent="-304800" algn="l" rtl="0">
              <a:buClr>
                <a:schemeClr val="dk1"/>
              </a:buClr>
              <a:buSzPct val="100000"/>
              <a:buFont typeface="Georgia"/>
              <a:buChar char="▪"/>
            </a:pPr>
            <a:r>
              <a:rPr lang="en" sz="1200"/>
              <a:t>Athletic retailer that operates stores in N. America, Europe, Australia</a:t>
            </a:r>
          </a:p>
          <a:p>
            <a:pPr marL="457200" marR="0" lvl="0" indent="-304800" algn="l" rtl="0">
              <a:buClr>
                <a:schemeClr val="dk1"/>
              </a:buClr>
              <a:buSzPct val="100000"/>
              <a:buFont typeface="Georgia"/>
              <a:buChar char="▪"/>
            </a:pPr>
            <a:r>
              <a:rPr lang="en" sz="1200"/>
              <a:t>Provides footwear &amp; apparel through Foot Locker, Lady Foot Locker, Kids Foot Locker, Champs Sports</a:t>
            </a:r>
          </a:p>
          <a:p>
            <a:pPr marL="457200" marR="0" lvl="0" indent="-304800" algn="l" rtl="0">
              <a:buClr>
                <a:schemeClr val="dk1"/>
              </a:buClr>
              <a:buSzPct val="100000"/>
              <a:buFont typeface="Georgia"/>
              <a:buChar char="▪"/>
            </a:pPr>
            <a:r>
              <a:rPr lang="en" sz="1200"/>
              <a:t>Company focused on efficient growth </a:t>
            </a:r>
          </a:p>
          <a:p>
            <a:pPr marL="457200" marR="0" lvl="0" indent="-304800" algn="l" rtl="0">
              <a:buClr>
                <a:schemeClr val="dk1"/>
              </a:buClr>
              <a:buSzPct val="100000"/>
              <a:buFont typeface="Georgia"/>
              <a:buChar char="▪"/>
            </a:pPr>
            <a:r>
              <a:rPr lang="en" sz="1200"/>
              <a:t>24 new stores in Q2</a:t>
            </a:r>
          </a:p>
          <a:p>
            <a:pPr marL="457200" marR="0" lvl="0" indent="-304800" algn="l" rtl="0">
              <a:buClr>
                <a:schemeClr val="dk1"/>
              </a:buClr>
              <a:buSzPct val="100000"/>
              <a:buFont typeface="Georgia"/>
              <a:buChar char="▪"/>
            </a:pPr>
            <a:r>
              <a:rPr lang="en" sz="1200"/>
              <a:t>Cash, equivalents, ST investments: $836 mil</a:t>
            </a:r>
          </a:p>
          <a:p>
            <a:pPr marL="457200" marR="0" lvl="0" indent="-304800" algn="l" rtl="0">
              <a:buClr>
                <a:schemeClr val="dk1"/>
              </a:buClr>
              <a:buSzPct val="100000"/>
              <a:buFont typeface="Georgia"/>
              <a:buChar char="▪"/>
            </a:pPr>
            <a:r>
              <a:rPr lang="en" sz="1200"/>
              <a:t>Consistent quarterly div. yield of 2.3% since 2003</a:t>
            </a:r>
          </a:p>
          <a:p>
            <a:endParaRPr lang="en" sz="1200"/>
          </a:p>
          <a:p>
            <a:endParaRPr lang="en" sz="1200"/>
          </a:p>
        </p:txBody>
      </p:sp>
      <p:graphicFrame>
        <p:nvGraphicFramePr>
          <p:cNvPr id="376" name="Shape 376"/>
          <p:cNvGraphicFramePr/>
          <p:nvPr/>
        </p:nvGraphicFramePr>
        <p:xfrm>
          <a:off x="4762650" y="2467925"/>
          <a:ext cx="3428775" cy="1950650"/>
        </p:xfrm>
        <a:graphic>
          <a:graphicData uri="http://schemas.openxmlformats.org/drawingml/2006/table">
            <a:tbl>
              <a:tblPr>
                <a:noFill/>
                <a:tableStyleId>{7C6B3DCC-52C6-482F-AA88-3E3700FEC8FC}</a:tableStyleId>
              </a:tblPr>
              <a:tblGrid>
                <a:gridCol w="1142925"/>
                <a:gridCol w="1142925"/>
                <a:gridCol w="1142925"/>
              </a:tblGrid>
              <a:tr h="505300">
                <a:tc>
                  <a:txBody>
                    <a:bodyPr/>
                    <a:lstStyle/>
                    <a:p>
                      <a:pPr lvl="0" algn="ctr" rtl="0">
                        <a:buNone/>
                      </a:pPr>
                      <a:r>
                        <a:rPr lang="en" sz="1100" b="1"/>
                        <a:t>Value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FL</a:t>
                      </a:r>
                    </a:p>
                  </a:txBody>
                  <a:tcPr marL="91425" marR="91425" marT="91425" marB="91425"/>
                </a:tc>
              </a:tr>
              <a:tr h="337675">
                <a:tc>
                  <a:txBody>
                    <a:bodyPr/>
                    <a:lstStyle/>
                    <a:p>
                      <a:pPr lvl="0" rtl="0">
                        <a:buNone/>
                      </a:pPr>
                      <a:r>
                        <a:rPr lang="en" sz="1100"/>
                        <a:t>Price/sales</a:t>
                      </a:r>
                    </a:p>
                  </a:txBody>
                  <a:tcPr marL="91425" marR="91425" marT="91425" marB="91425"/>
                </a:tc>
                <a:tc>
                  <a:txBody>
                    <a:bodyPr/>
                    <a:lstStyle/>
                    <a:p>
                      <a:pPr lvl="0" rtl="0">
                        <a:buNone/>
                      </a:pPr>
                      <a:r>
                        <a:rPr lang="en" sz="1100"/>
                        <a:t>1.8</a:t>
                      </a:r>
                    </a:p>
                  </a:txBody>
                  <a:tcPr marL="91425" marR="91425" marT="91425" marB="91425"/>
                </a:tc>
                <a:tc>
                  <a:txBody>
                    <a:bodyPr/>
                    <a:lstStyle/>
                    <a:p>
                      <a:pPr lvl="0" rtl="0">
                        <a:buNone/>
                      </a:pPr>
                      <a:r>
                        <a:rPr lang="en" sz="1100"/>
                        <a:t>0.79</a:t>
                      </a:r>
                    </a:p>
                  </a:txBody>
                  <a:tcPr marL="91425" marR="91425" marT="91425" marB="91425"/>
                </a:tc>
              </a:tr>
              <a:tr h="381050">
                <a:tc>
                  <a:txBody>
                    <a:bodyPr/>
                    <a:lstStyle/>
                    <a:p>
                      <a:pPr lvl="0" rtl="0">
                        <a:buNone/>
                      </a:pPr>
                      <a:r>
                        <a:rPr lang="en" sz="1100"/>
                        <a:t>Price/BV</a:t>
                      </a:r>
                    </a:p>
                  </a:txBody>
                  <a:tcPr marL="91425" marR="91425" marT="91425" marB="91425"/>
                </a:tc>
                <a:tc>
                  <a:txBody>
                    <a:bodyPr/>
                    <a:lstStyle/>
                    <a:p>
                      <a:pPr lvl="0" rtl="0">
                        <a:buNone/>
                      </a:pPr>
                      <a:r>
                        <a:rPr lang="en" sz="1100"/>
                        <a:t>4.2</a:t>
                      </a:r>
                    </a:p>
                  </a:txBody>
                  <a:tcPr marL="91425" marR="91425" marT="91425" marB="91425"/>
                </a:tc>
                <a:tc>
                  <a:txBody>
                    <a:bodyPr/>
                    <a:lstStyle/>
                    <a:p>
                      <a:pPr lvl="0" rtl="0">
                        <a:buNone/>
                      </a:pPr>
                      <a:r>
                        <a:rPr lang="en" sz="1100"/>
                        <a:t>2.05</a:t>
                      </a:r>
                    </a:p>
                  </a:txBody>
                  <a:tcPr marL="91425" marR="91425" marT="91425" marB="91425"/>
                </a:tc>
              </a:tr>
              <a:tr h="337675">
                <a:tc>
                  <a:txBody>
                    <a:bodyPr/>
                    <a:lstStyle/>
                    <a:p>
                      <a:pPr lvl="0" rtl="0">
                        <a:buNone/>
                      </a:pPr>
                      <a:r>
                        <a:rPr lang="en" sz="1100"/>
                        <a:t>Div. yield</a:t>
                      </a:r>
                    </a:p>
                  </a:txBody>
                  <a:tcPr marL="91425" marR="91425" marT="91425" marB="91425"/>
                </a:tc>
                <a:tc>
                  <a:txBody>
                    <a:bodyPr/>
                    <a:lstStyle/>
                    <a:p>
                      <a:pPr lvl="0" rtl="0">
                        <a:buNone/>
                      </a:pPr>
                      <a:r>
                        <a:rPr lang="en" sz="1100"/>
                        <a:t>1.5%</a:t>
                      </a:r>
                    </a:p>
                  </a:txBody>
                  <a:tcPr marL="91425" marR="91425" marT="91425" marB="91425"/>
                </a:tc>
                <a:tc>
                  <a:txBody>
                    <a:bodyPr/>
                    <a:lstStyle/>
                    <a:p>
                      <a:pPr lvl="0" rtl="0">
                        <a:buNone/>
                      </a:pPr>
                      <a:r>
                        <a:rPr lang="en" sz="1100"/>
                        <a:t>2.3%</a:t>
                      </a:r>
                    </a:p>
                  </a:txBody>
                  <a:tcPr marL="91425" marR="91425" marT="91425" marB="91425"/>
                </a:tc>
              </a:tr>
              <a:tr h="337675">
                <a:tc>
                  <a:txBody>
                    <a:bodyPr/>
                    <a:lstStyle/>
                    <a:p>
                      <a:pPr lvl="0" rtl="0">
                        <a:buNone/>
                      </a:pPr>
                      <a:r>
                        <a:rPr lang="en" sz="1100"/>
                        <a:t>Positive FCF</a:t>
                      </a:r>
                    </a:p>
                  </a:txBody>
                  <a:tcPr marL="91425" marR="91425" marT="91425" marB="91425"/>
                </a:tc>
                <a:tc>
                  <a:txBody>
                    <a:bodyPr/>
                    <a:lstStyle/>
                    <a:p>
                      <a:pPr lvl="0" rtl="0">
                        <a:buNone/>
                      </a:pPr>
                      <a:r>
                        <a:rPr lang="en" sz="1100" i="1"/>
                        <a:t>Varies</a:t>
                      </a:r>
                    </a:p>
                  </a:txBody>
                  <a:tcPr marL="91425" marR="91425" marT="91425" marB="91425"/>
                </a:tc>
                <a:tc>
                  <a:txBody>
                    <a:bodyPr/>
                    <a:lstStyle/>
                    <a:p>
                      <a:pPr lvl="0" rtl="0">
                        <a:buNone/>
                      </a:pPr>
                      <a:r>
                        <a:rPr lang="en" sz="1100"/>
                        <a:t>Yes- $253 mil</a:t>
                      </a:r>
                    </a:p>
                  </a:txBody>
                  <a:tcPr marL="91425" marR="91425" marT="91425" marB="91425"/>
                </a:tc>
              </a:tr>
            </a:tbl>
          </a:graphicData>
        </a:graphic>
      </p:graphicFrame>
      <p:sp>
        <p:nvSpPr>
          <p:cNvPr id="377" name="Shape 377"/>
          <p:cNvSpPr/>
          <p:nvPr/>
        </p:nvSpPr>
        <p:spPr>
          <a:xfrm>
            <a:off x="4185755" y="142900"/>
            <a:ext cx="1094299" cy="631900"/>
          </a:xfrm>
          <a:prstGeom prst="rect">
            <a:avLst/>
          </a:prstGeom>
          <a:blipFill>
            <a:blip r:embed="rId4"/>
            <a:stretch>
              <a:fillRect/>
            </a:stretch>
          </a:blipFill>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Google (GOOG) </a:t>
            </a:r>
          </a:p>
        </p:txBody>
      </p:sp>
      <p:sp>
        <p:nvSpPr>
          <p:cNvPr id="383" name="Shape 383"/>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Technology</a:t>
            </a:r>
          </a:p>
          <a:p>
            <a:pPr marL="0" marR="0" lvl="0" indent="0" algn="l" rtl="0">
              <a:buNone/>
            </a:pPr>
            <a:r>
              <a:rPr lang="en" sz="1200" b="1"/>
              <a:t>Industry:</a:t>
            </a:r>
            <a:r>
              <a:rPr lang="en" sz="1200"/>
              <a:t> Internet information providers</a:t>
            </a:r>
          </a:p>
          <a:p>
            <a:pPr marL="0" marR="0" lvl="0" indent="0" algn="l" rtl="0">
              <a:buNone/>
            </a:pPr>
            <a:r>
              <a:rPr lang="en" sz="1200" b="1"/>
              <a:t>Bought at: </a:t>
            </a:r>
            <a:r>
              <a:rPr lang="en" sz="1200"/>
              <a:t>$1,015.89</a:t>
            </a:r>
          </a:p>
          <a:p>
            <a:pPr marL="457200" marR="0" lvl="0" indent="-304800" algn="l" rtl="0">
              <a:buClr>
                <a:schemeClr val="dk1"/>
              </a:buClr>
              <a:buSzPct val="100000"/>
              <a:buFont typeface="Georgia"/>
              <a:buChar char="▪"/>
            </a:pPr>
            <a:r>
              <a:rPr lang="en" sz="1200"/>
              <a:t>A premier investment</a:t>
            </a:r>
          </a:p>
          <a:p>
            <a:endParaRPr lang="en" sz="1200"/>
          </a:p>
          <a:p>
            <a:endParaRPr lang="en" sz="1200"/>
          </a:p>
          <a:p>
            <a:endParaRPr lang="en" sz="1200"/>
          </a:p>
        </p:txBody>
      </p:sp>
      <p:sp>
        <p:nvSpPr>
          <p:cNvPr id="384" name="Shape 384"/>
          <p:cNvSpPr/>
          <p:nvPr/>
        </p:nvSpPr>
        <p:spPr>
          <a:xfrm>
            <a:off x="3306975" y="92475"/>
            <a:ext cx="1207025" cy="746924"/>
          </a:xfrm>
          <a:prstGeom prst="rect">
            <a:avLst/>
          </a:prstGeom>
          <a:blipFill>
            <a:blip r:embed="rId4"/>
            <a:stretch>
              <a:fillRect/>
            </a:stretch>
          </a:blipFill>
        </p:spPr>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87775" y="118525"/>
            <a:ext cx="7772400" cy="857400"/>
          </a:xfrm>
          <a:prstGeom prst="rect">
            <a:avLst/>
          </a:prstGeom>
        </p:spPr>
        <p:txBody>
          <a:bodyPr lIns="91425" tIns="91425" rIns="91425" bIns="91425" anchor="t" anchorCtr="0">
            <a:noAutofit/>
          </a:bodyPr>
          <a:lstStyle/>
          <a:p>
            <a:pPr>
              <a:buNone/>
            </a:pPr>
            <a:r>
              <a:rPr lang="en"/>
              <a:t>Hasbro (HAS)</a:t>
            </a:r>
          </a:p>
        </p:txBody>
      </p:sp>
      <p:sp>
        <p:nvSpPr>
          <p:cNvPr id="390" name="Shape 390"/>
          <p:cNvSpPr txBox="1">
            <a:spLocks noGrp="1"/>
          </p:cNvSpPr>
          <p:nvPr>
            <p:ph type="body" idx="1"/>
          </p:nvPr>
        </p:nvSpPr>
        <p:spPr>
          <a:xfrm>
            <a:off x="470975" y="688250"/>
            <a:ext cx="8476200" cy="6903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91666"/>
              <a:buFont typeface="Arial"/>
              <a:buNone/>
            </a:pPr>
            <a:r>
              <a:rPr lang="en" sz="1200"/>
              <a:t>Hasbro produces family and children products and services all over the world. It has products under brands such as Transformers, Nerf, My Little Pony, Playskool, and G.I. Joe</a:t>
            </a:r>
          </a:p>
          <a:p>
            <a:endParaRPr lang="en" sz="1200"/>
          </a:p>
        </p:txBody>
      </p:sp>
      <p:sp>
        <p:nvSpPr>
          <p:cNvPr id="391" name="Shape 391"/>
          <p:cNvSpPr txBox="1">
            <a:spLocks noGrp="1"/>
          </p:cNvSpPr>
          <p:nvPr>
            <p:ph type="body" idx="2"/>
          </p:nvPr>
        </p:nvSpPr>
        <p:spPr>
          <a:xfrm>
            <a:off x="187775" y="1378550"/>
            <a:ext cx="4153500" cy="3345000"/>
          </a:xfrm>
          <a:prstGeom prst="rect">
            <a:avLst/>
          </a:prstGeom>
        </p:spPr>
        <p:txBody>
          <a:bodyPr lIns="91425" tIns="91425" rIns="91425" bIns="91425" anchor="t" anchorCtr="0">
            <a:noAutofit/>
          </a:bodyPr>
          <a:lstStyle/>
          <a:p>
            <a:pPr marL="0" lvl="0" indent="0" rtl="0">
              <a:lnSpc>
                <a:spcPct val="115000"/>
              </a:lnSpc>
              <a:spcBef>
                <a:spcPts val="400"/>
              </a:spcBef>
              <a:buNone/>
            </a:pPr>
            <a:r>
              <a:rPr lang="en" sz="1200"/>
              <a:t>Investment rationale:</a:t>
            </a:r>
          </a:p>
          <a:p>
            <a:pPr marL="0" lvl="0" indent="0" rtl="0">
              <a:lnSpc>
                <a:spcPct val="115000"/>
              </a:lnSpc>
              <a:spcBef>
                <a:spcPts val="400"/>
              </a:spcBef>
              <a:buClr>
                <a:schemeClr val="dk1"/>
              </a:buClr>
              <a:buSzPct val="91666"/>
              <a:buFont typeface="Arial"/>
              <a:buNone/>
            </a:pPr>
            <a:r>
              <a:rPr lang="en" sz="1200"/>
              <a:t>- 2013 Annaul EPS est. is 2.88 and in 2014 is expected to be 3.21</a:t>
            </a:r>
          </a:p>
          <a:p>
            <a:pPr marL="0" lvl="0" indent="0" rtl="0">
              <a:lnSpc>
                <a:spcPct val="115000"/>
              </a:lnSpc>
              <a:spcBef>
                <a:spcPts val="400"/>
              </a:spcBef>
              <a:buClr>
                <a:schemeClr val="dk1"/>
              </a:buClr>
              <a:buSzPct val="91666"/>
              <a:buFont typeface="Arial"/>
              <a:buNone/>
            </a:pPr>
            <a:r>
              <a:rPr lang="en" sz="1200"/>
              <a:t>- Forward annual dividend yield of 1.6 or 3.30%</a:t>
            </a:r>
          </a:p>
          <a:p>
            <a:pPr marL="0" lvl="0" indent="0" rtl="0">
              <a:lnSpc>
                <a:spcPct val="115000"/>
              </a:lnSpc>
              <a:spcBef>
                <a:spcPts val="400"/>
              </a:spcBef>
              <a:buClr>
                <a:schemeClr val="dk1"/>
              </a:buClr>
              <a:buSzPct val="91666"/>
              <a:buFont typeface="Arial"/>
              <a:buNone/>
            </a:pPr>
            <a:r>
              <a:rPr lang="en" sz="1200"/>
              <a:t>- Strong current valuation in comparison to its competitors, particularly in its dividend yield and payout ratio</a:t>
            </a:r>
          </a:p>
          <a:p>
            <a:pPr marL="0" lvl="0" indent="0" rtl="0">
              <a:lnSpc>
                <a:spcPct val="115000"/>
              </a:lnSpc>
              <a:spcBef>
                <a:spcPts val="400"/>
              </a:spcBef>
              <a:buClr>
                <a:schemeClr val="dk1"/>
              </a:buClr>
              <a:buSzPct val="91666"/>
              <a:buFont typeface="Arial"/>
              <a:buNone/>
            </a:pPr>
            <a:r>
              <a:rPr lang="en" sz="1200"/>
              <a:t>- Meets criteria for SAP Dividend Strategy</a:t>
            </a:r>
          </a:p>
          <a:p>
            <a:pPr marL="0" lvl="0" indent="0" rtl="0">
              <a:lnSpc>
                <a:spcPct val="115000"/>
              </a:lnSpc>
              <a:spcBef>
                <a:spcPts val="400"/>
              </a:spcBef>
              <a:buClr>
                <a:schemeClr val="dk1"/>
              </a:buClr>
              <a:buSzPct val="91666"/>
              <a:buFont typeface="Arial"/>
              <a:buNone/>
            </a:pPr>
            <a:r>
              <a:rPr lang="en" sz="1200"/>
              <a:t>- Payout ratio of 60%</a:t>
            </a:r>
          </a:p>
          <a:p>
            <a:pPr marL="0" lvl="0" indent="0" rtl="0">
              <a:lnSpc>
                <a:spcPct val="115000"/>
              </a:lnSpc>
              <a:spcBef>
                <a:spcPts val="400"/>
              </a:spcBef>
              <a:buClr>
                <a:schemeClr val="dk1"/>
              </a:buClr>
              <a:buSzPct val="91666"/>
              <a:buFont typeface="Arial"/>
              <a:buNone/>
            </a:pPr>
            <a:r>
              <a:rPr lang="en" sz="1200"/>
              <a:t>- Strong Revenue upside:</a:t>
            </a:r>
          </a:p>
          <a:p>
            <a:pPr marL="0" lvl="0" indent="457200" rtl="0">
              <a:lnSpc>
                <a:spcPct val="115000"/>
              </a:lnSpc>
              <a:spcBef>
                <a:spcPts val="300"/>
              </a:spcBef>
              <a:buClr>
                <a:schemeClr val="dk1"/>
              </a:buClr>
              <a:buSzPct val="91666"/>
              <a:buFont typeface="Arial"/>
              <a:buNone/>
            </a:pPr>
            <a:r>
              <a:rPr lang="en" sz="1200"/>
              <a:t>- Revenue increased from $644M in first quarter to $766M in the second quarter</a:t>
            </a:r>
          </a:p>
          <a:p>
            <a:pPr marL="0" lvl="0" indent="0" rtl="0">
              <a:lnSpc>
                <a:spcPct val="115000"/>
              </a:lnSpc>
              <a:spcBef>
                <a:spcPts val="400"/>
              </a:spcBef>
              <a:buClr>
                <a:schemeClr val="dk1"/>
              </a:buClr>
              <a:buSzPct val="91666"/>
              <a:buFont typeface="Arial"/>
              <a:buNone/>
            </a:pPr>
            <a:r>
              <a:rPr lang="en" sz="1200"/>
              <a:t>Bought 313 shares at $47.35   </a:t>
            </a:r>
          </a:p>
          <a:p>
            <a:endParaRPr lang="en" sz="1200"/>
          </a:p>
        </p:txBody>
      </p:sp>
      <p:sp>
        <p:nvSpPr>
          <p:cNvPr id="392" name="Shape 392"/>
          <p:cNvSpPr/>
          <p:nvPr/>
        </p:nvSpPr>
        <p:spPr>
          <a:xfrm>
            <a:off x="5270525" y="1047137"/>
            <a:ext cx="3676649" cy="1856950"/>
          </a:xfrm>
          <a:prstGeom prst="rect">
            <a:avLst/>
          </a:prstGeom>
          <a:blipFill>
            <a:blip r:embed="rId3"/>
            <a:stretch>
              <a:fillRect/>
            </a:stretch>
          </a:blipFill>
        </p:spPr>
      </p:sp>
      <p:sp>
        <p:nvSpPr>
          <p:cNvPr id="393" name="Shape 393"/>
          <p:cNvSpPr/>
          <p:nvPr/>
        </p:nvSpPr>
        <p:spPr>
          <a:xfrm>
            <a:off x="5270525" y="3079637"/>
            <a:ext cx="2689650" cy="1329205"/>
          </a:xfrm>
          <a:prstGeom prst="rect">
            <a:avLst/>
          </a:prstGeom>
          <a:blipFill>
            <a:blip r:embed="rId4"/>
            <a:stretch>
              <a:fillRect/>
            </a:stretch>
          </a:blipFill>
        </p:spPr>
      </p:sp>
      <p:sp>
        <p:nvSpPr>
          <p:cNvPr id="394" name="Shape 394"/>
          <p:cNvSpPr/>
          <p:nvPr/>
        </p:nvSpPr>
        <p:spPr>
          <a:xfrm>
            <a:off x="2649450" y="37449"/>
            <a:ext cx="634950" cy="690300"/>
          </a:xfrm>
          <a:prstGeom prst="rect">
            <a:avLst/>
          </a:prstGeom>
          <a:blipFill>
            <a:blip r:embed="rId5"/>
            <a:stretch>
              <a:fillRect/>
            </a:stretch>
          </a:blipFill>
        </p:spPr>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Herbalife Ltd. (HLF) </a:t>
            </a:r>
          </a:p>
        </p:txBody>
      </p:sp>
      <p:sp>
        <p:nvSpPr>
          <p:cNvPr id="400" name="Shape 400"/>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Consumer discretionary</a:t>
            </a:r>
          </a:p>
          <a:p>
            <a:pPr marL="0" marR="0" lvl="0" indent="0" algn="l" rtl="0">
              <a:buNone/>
            </a:pPr>
            <a:r>
              <a:rPr lang="en" sz="1200" b="1"/>
              <a:t>Industry:</a:t>
            </a:r>
            <a:r>
              <a:rPr lang="en" sz="1200"/>
              <a:t> Personal products</a:t>
            </a:r>
          </a:p>
          <a:p>
            <a:pPr marL="0" marR="0" lvl="0" indent="0" algn="l" rtl="0">
              <a:buNone/>
            </a:pPr>
            <a:r>
              <a:rPr lang="en" sz="1200" b="1"/>
              <a:t>Bought at: </a:t>
            </a:r>
            <a:r>
              <a:rPr lang="en" sz="1200"/>
              <a:t>$67.29</a:t>
            </a:r>
          </a:p>
          <a:p>
            <a:pPr marL="457200" marR="0" lvl="0" indent="-304800" algn="l" rtl="0">
              <a:buClr>
                <a:schemeClr val="dk1"/>
              </a:buClr>
              <a:buSzPct val="100000"/>
              <a:buFont typeface="Georgia"/>
              <a:buChar char="▪"/>
            </a:pPr>
            <a:r>
              <a:rPr lang="en" sz="1200"/>
              <a:t>A global network marketing company that sells products in 79 countries worldwide</a:t>
            </a:r>
          </a:p>
          <a:p>
            <a:pPr marL="457200" marR="0" lvl="0" indent="-304800" algn="l" rtl="0">
              <a:buClr>
                <a:schemeClr val="dk1"/>
              </a:buClr>
              <a:buSzPct val="100000"/>
              <a:buFont typeface="Georgia"/>
              <a:buChar char="▪"/>
            </a:pPr>
            <a:r>
              <a:rPr lang="en" sz="1200"/>
              <a:t>Sells products for weight management, targeted nutrition, energy, sports, fitness, etc. </a:t>
            </a:r>
          </a:p>
          <a:p>
            <a:pPr marL="457200" marR="0" lvl="0" indent="-304800" algn="l" rtl="0">
              <a:buClr>
                <a:schemeClr val="dk1"/>
              </a:buClr>
              <a:buSzPct val="100000"/>
              <a:buFont typeface="Georgia"/>
              <a:buChar char="▪"/>
            </a:pPr>
            <a:r>
              <a:rPr lang="en" sz="1200"/>
              <a:t>Significantly undervalued </a:t>
            </a:r>
          </a:p>
          <a:p>
            <a:pPr marL="457200" marR="0" lvl="0" indent="-304800" algn="l" rtl="0">
              <a:buClr>
                <a:schemeClr val="dk1"/>
              </a:buClr>
              <a:buSzPct val="100000"/>
              <a:buFont typeface="Georgia"/>
              <a:buChar char="▪"/>
            </a:pPr>
            <a:r>
              <a:rPr lang="en" sz="1200"/>
              <a:t>Fair value calculation = $91.50 </a:t>
            </a:r>
          </a:p>
          <a:p>
            <a:endParaRPr lang="en" sz="1200"/>
          </a:p>
          <a:p>
            <a:pPr marL="0" marR="0" lvl="0" indent="0" algn="l" rtl="0">
              <a:buNone/>
            </a:pPr>
            <a:r>
              <a:rPr lang="en" sz="1200" b="1"/>
              <a:t>Dividend strategy:</a:t>
            </a:r>
          </a:p>
          <a:p>
            <a:pPr marL="0" marR="0" lvl="0" indent="0" algn="l" rtl="0">
              <a:buNone/>
            </a:pPr>
            <a:r>
              <a:rPr lang="en" sz="1200"/>
              <a:t>Div. yield = 1.84 (compared to 1.31 for industry)</a:t>
            </a:r>
          </a:p>
          <a:p>
            <a:pPr marL="0" marR="0" lvl="0" indent="0" algn="l" rtl="0">
              <a:buNone/>
            </a:pPr>
            <a:r>
              <a:rPr lang="en" sz="1200"/>
              <a:t>Quick ratio = 1.48 (compared to 0.67 for industry) </a:t>
            </a:r>
          </a:p>
          <a:p>
            <a:endParaRPr lang="en" sz="1200"/>
          </a:p>
          <a:p>
            <a:endParaRPr lang="en" sz="1200"/>
          </a:p>
          <a:p>
            <a:endParaRPr lang="en" sz="1200"/>
          </a:p>
          <a:p>
            <a:endParaRPr lang="en" sz="1200"/>
          </a:p>
          <a:p>
            <a:endParaRPr lang="en" sz="1200"/>
          </a:p>
          <a:p>
            <a:endParaRPr lang="en" sz="1200"/>
          </a:p>
        </p:txBody>
      </p:sp>
      <p:sp>
        <p:nvSpPr>
          <p:cNvPr id="401" name="Shape 401"/>
          <p:cNvSpPr/>
          <p:nvPr/>
        </p:nvSpPr>
        <p:spPr>
          <a:xfrm>
            <a:off x="4086525" y="93100"/>
            <a:ext cx="1040624" cy="781475"/>
          </a:xfrm>
          <a:prstGeom prst="rect">
            <a:avLst/>
          </a:prstGeom>
          <a:blipFill>
            <a:blip r:embed="rId4"/>
            <a:stretch>
              <a:fillRect/>
            </a:stretch>
          </a:blipFill>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Lear Corporation (LEA)</a:t>
            </a:r>
          </a:p>
        </p:txBody>
      </p:sp>
      <p:sp>
        <p:nvSpPr>
          <p:cNvPr id="407" name="Shape 407"/>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Consumer discretionary</a:t>
            </a:r>
          </a:p>
          <a:p>
            <a:pPr marL="0" marR="0" lvl="0" indent="0" algn="l" rtl="0">
              <a:buNone/>
            </a:pPr>
            <a:r>
              <a:rPr lang="en" sz="1200" b="1"/>
              <a:t>Industry:</a:t>
            </a:r>
            <a:r>
              <a:rPr lang="en" sz="1200"/>
              <a:t> Auto parts</a:t>
            </a:r>
          </a:p>
          <a:p>
            <a:pPr marL="0" lvl="0" indent="0" rtl="0">
              <a:buNone/>
            </a:pPr>
            <a:r>
              <a:rPr lang="en" sz="1200"/>
              <a:t>*Was recommended, but not purchased ($70.94 → $81.19)</a:t>
            </a:r>
          </a:p>
          <a:p>
            <a:pPr marL="457200" lvl="0" indent="-304800" rtl="0">
              <a:buClr>
                <a:schemeClr val="dk1"/>
              </a:buClr>
              <a:buSzPct val="100000"/>
              <a:buFont typeface="Georgia"/>
              <a:buChar char="▪"/>
            </a:pPr>
            <a:r>
              <a:rPr lang="en" sz="1200"/>
              <a:t>Leading provider of electrical &amp; seating systems </a:t>
            </a:r>
          </a:p>
          <a:p>
            <a:pPr marL="457200" lvl="0" indent="-304800" rtl="0">
              <a:buClr>
                <a:schemeClr val="dk1"/>
              </a:buClr>
              <a:buSzPct val="100000"/>
              <a:buFont typeface="Georgia"/>
              <a:buChar char="▪"/>
            </a:pPr>
            <a:r>
              <a:rPr lang="en" sz="1200"/>
              <a:t>Strong analyst ratings </a:t>
            </a:r>
          </a:p>
          <a:p>
            <a:pPr marL="457200" lvl="0" indent="-304800" rtl="0">
              <a:buClr>
                <a:schemeClr val="dk1"/>
              </a:buClr>
              <a:buSzPct val="100000"/>
              <a:buFont typeface="Georgia"/>
              <a:buChar char="▪"/>
            </a:pPr>
            <a:r>
              <a:rPr lang="en" sz="1200"/>
              <a:t>Strong Q3 earnings </a:t>
            </a:r>
          </a:p>
          <a:p>
            <a:pPr marL="457200" lvl="0" indent="-304800" rtl="0">
              <a:buClr>
                <a:schemeClr val="dk1"/>
              </a:buClr>
              <a:buSzPct val="100000"/>
              <a:buFont typeface="Georgia"/>
              <a:buChar char="▪"/>
            </a:pPr>
            <a:r>
              <a:rPr lang="en" sz="1200"/>
              <a:t>Revenue &amp; EPS greater than expected </a:t>
            </a:r>
          </a:p>
          <a:p>
            <a:endParaRPr lang="en" sz="1200"/>
          </a:p>
          <a:p>
            <a:endParaRPr lang="en" sz="1200"/>
          </a:p>
          <a:p>
            <a:endParaRPr lang="en" sz="1200"/>
          </a:p>
          <a:p>
            <a:endParaRPr lang="en" sz="1200"/>
          </a:p>
          <a:p>
            <a:endParaRPr lang="en" sz="1200"/>
          </a:p>
        </p:txBody>
      </p:sp>
      <p:graphicFrame>
        <p:nvGraphicFramePr>
          <p:cNvPr id="408" name="Shape 408"/>
          <p:cNvGraphicFramePr/>
          <p:nvPr/>
        </p:nvGraphicFramePr>
        <p:xfrm>
          <a:off x="5011700" y="1638000"/>
          <a:ext cx="3590250" cy="1981445"/>
        </p:xfrm>
        <a:graphic>
          <a:graphicData uri="http://schemas.openxmlformats.org/drawingml/2006/table">
            <a:tbl>
              <a:tblPr>
                <a:noFill/>
                <a:tableStyleId>{FA7807A5-1395-4812-A2CE-A84236DE37CA}</a:tableStyleId>
              </a:tblPr>
              <a:tblGrid>
                <a:gridCol w="1196750"/>
                <a:gridCol w="1196750"/>
                <a:gridCol w="1196750"/>
              </a:tblGrid>
              <a:tr h="530175">
                <a:tc>
                  <a:txBody>
                    <a:bodyPr/>
                    <a:lstStyle/>
                    <a:p>
                      <a:pPr lvl="0" algn="ctr" rtl="0">
                        <a:buNone/>
                      </a:pPr>
                      <a:r>
                        <a:rPr lang="en" sz="1100" b="1"/>
                        <a:t>Growth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LEA</a:t>
                      </a:r>
                    </a:p>
                  </a:txBody>
                  <a:tcPr marL="91425" marR="91425" marT="91425" marB="91425"/>
                </a:tc>
              </a:tr>
              <a:tr h="269425">
                <a:tc>
                  <a:txBody>
                    <a:bodyPr/>
                    <a:lstStyle/>
                    <a:p>
                      <a:pPr lvl="0" rtl="0">
                        <a:buNone/>
                      </a:pPr>
                      <a:r>
                        <a:rPr lang="en" sz="1100"/>
                        <a:t>5-yr CAGR</a:t>
                      </a:r>
                    </a:p>
                  </a:txBody>
                  <a:tcPr marL="91425" marR="91425" marT="91425" marB="91425"/>
                </a:tc>
                <a:tc>
                  <a:txBody>
                    <a:bodyPr/>
                    <a:lstStyle/>
                    <a:p>
                      <a:pPr lvl="0" rtl="0">
                        <a:buNone/>
                      </a:pPr>
                      <a:r>
                        <a:rPr lang="en" sz="1100"/>
                        <a:t>7%</a:t>
                      </a:r>
                    </a:p>
                  </a:txBody>
                  <a:tcPr marL="91425" marR="91425" marT="91425" marB="91425"/>
                </a:tc>
                <a:tc>
                  <a:txBody>
                    <a:bodyPr/>
                    <a:lstStyle/>
                    <a:p>
                      <a:pPr lvl="0" rtl="0">
                        <a:buNone/>
                      </a:pPr>
                      <a:r>
                        <a:rPr lang="en" sz="1100"/>
                        <a:t>---</a:t>
                      </a:r>
                    </a:p>
                  </a:txBody>
                  <a:tcPr marL="91425" marR="91425" marT="91425" marB="91425"/>
                </a:tc>
              </a:tr>
              <a:tr h="399800">
                <a:tc>
                  <a:txBody>
                    <a:bodyPr/>
                    <a:lstStyle/>
                    <a:p>
                      <a:pPr lvl="0" rtl="0">
                        <a:buNone/>
                      </a:pPr>
                      <a:r>
                        <a:rPr lang="en" sz="1100"/>
                        <a:t>ROE</a:t>
                      </a:r>
                    </a:p>
                  </a:txBody>
                  <a:tcPr marL="91425" marR="91425" marT="91425" marB="91425"/>
                </a:tc>
                <a:tc>
                  <a:txBody>
                    <a:bodyPr/>
                    <a:lstStyle/>
                    <a:p>
                      <a:pPr lvl="0" rtl="0">
                        <a:buNone/>
                      </a:pPr>
                      <a:r>
                        <a:rPr lang="en" sz="1100"/>
                        <a:t>21.3%</a:t>
                      </a:r>
                    </a:p>
                  </a:txBody>
                  <a:tcPr marL="91425" marR="91425" marT="91425" marB="91425"/>
                </a:tc>
                <a:tc>
                  <a:txBody>
                    <a:bodyPr/>
                    <a:lstStyle/>
                    <a:p>
                      <a:pPr lvl="0" rtl="0">
                        <a:buNone/>
                      </a:pPr>
                      <a:r>
                        <a:rPr lang="en" sz="1100"/>
                        <a:t>46.53%</a:t>
                      </a:r>
                    </a:p>
                  </a:txBody>
                  <a:tcPr marL="91425" marR="91425" marT="91425" marB="91425"/>
                </a:tc>
              </a:tr>
              <a:tr h="269425">
                <a:tc>
                  <a:txBody>
                    <a:bodyPr/>
                    <a:lstStyle/>
                    <a:p>
                      <a:pPr lvl="0" rtl="0">
                        <a:buNone/>
                      </a:pPr>
                      <a:r>
                        <a:rPr lang="en" sz="1100"/>
                        <a:t>PEG</a:t>
                      </a:r>
                    </a:p>
                  </a:txBody>
                  <a:tcPr marL="91425" marR="91425" marT="91425" marB="91425"/>
                </a:tc>
                <a:tc>
                  <a:txBody>
                    <a:bodyPr/>
                    <a:lstStyle/>
                    <a:p>
                      <a:pPr lvl="0" rtl="0">
                        <a:buNone/>
                      </a:pPr>
                      <a:r>
                        <a:rPr lang="en" sz="1100"/>
                        <a:t>---</a:t>
                      </a:r>
                    </a:p>
                  </a:txBody>
                  <a:tcPr marL="91425" marR="91425" marT="91425" marB="91425"/>
                </a:tc>
                <a:tc>
                  <a:txBody>
                    <a:bodyPr/>
                    <a:lstStyle/>
                    <a:p>
                      <a:pPr lvl="0" rtl="0">
                        <a:buNone/>
                      </a:pPr>
                      <a:r>
                        <a:rPr lang="en" sz="1100"/>
                        <a:t>0.85</a:t>
                      </a:r>
                    </a:p>
                  </a:txBody>
                  <a:tcPr marL="91425" marR="91425" marT="91425" marB="91425"/>
                </a:tc>
              </a:tr>
              <a:tr h="269425">
                <a:tc>
                  <a:txBody>
                    <a:bodyPr/>
                    <a:lstStyle/>
                    <a:p>
                      <a:pPr lvl="0" rtl="0">
                        <a:buNone/>
                      </a:pPr>
                      <a:r>
                        <a:rPr lang="en" sz="1100"/>
                        <a:t>D/E</a:t>
                      </a:r>
                    </a:p>
                  </a:txBody>
                  <a:tcPr marL="91425" marR="91425" marT="91425" marB="91425"/>
                </a:tc>
                <a:tc>
                  <a:txBody>
                    <a:bodyPr/>
                    <a:lstStyle/>
                    <a:p>
                      <a:pPr lvl="0" rtl="0">
                        <a:buNone/>
                      </a:pPr>
                      <a:r>
                        <a:rPr lang="en" sz="1100"/>
                        <a:t>0.6</a:t>
                      </a:r>
                    </a:p>
                  </a:txBody>
                  <a:tcPr marL="91425" marR="91425" marT="91425" marB="91425"/>
                </a:tc>
                <a:tc>
                  <a:txBody>
                    <a:bodyPr/>
                    <a:lstStyle/>
                    <a:p>
                      <a:pPr lvl="0" rtl="0">
                        <a:buNone/>
                      </a:pPr>
                      <a:r>
                        <a:rPr lang="en" sz="1100"/>
                        <a:t>0.4</a:t>
                      </a:r>
                    </a:p>
                  </a:txBody>
                  <a:tcPr marL="91425" marR="91425" marT="91425" marB="91425"/>
                </a:tc>
              </a:tr>
            </a:tbl>
          </a:graphicData>
        </a:graphic>
      </p:graphicFrame>
      <p:sp>
        <p:nvSpPr>
          <p:cNvPr id="409" name="Shape 409"/>
          <p:cNvSpPr/>
          <p:nvPr/>
        </p:nvSpPr>
        <p:spPr>
          <a:xfrm>
            <a:off x="4538225" y="142900"/>
            <a:ext cx="857850" cy="647349"/>
          </a:xfrm>
          <a:prstGeom prst="rect">
            <a:avLst/>
          </a:prstGeom>
          <a:blipFill>
            <a:blip r:embed="rId4"/>
            <a:stretch>
              <a:fillRect/>
            </a:stretch>
          </a:blipFill>
        </p:spPr>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227625" y="262800"/>
            <a:ext cx="7772400" cy="857400"/>
          </a:xfrm>
          <a:prstGeom prst="rect">
            <a:avLst/>
          </a:prstGeom>
        </p:spPr>
        <p:txBody>
          <a:bodyPr lIns="91425" tIns="91425" rIns="91425" bIns="91425" anchor="t" anchorCtr="0">
            <a:noAutofit/>
          </a:bodyPr>
          <a:lstStyle/>
          <a:p>
            <a:pPr>
              <a:buNone/>
            </a:pPr>
            <a:r>
              <a:rPr lang="en"/>
              <a:t>NeuStar (NSR)</a:t>
            </a:r>
          </a:p>
        </p:txBody>
      </p:sp>
      <p:sp>
        <p:nvSpPr>
          <p:cNvPr id="415" name="Shape 415"/>
          <p:cNvSpPr txBox="1">
            <a:spLocks noGrp="1"/>
          </p:cNvSpPr>
          <p:nvPr>
            <p:ph type="body" idx="1"/>
          </p:nvPr>
        </p:nvSpPr>
        <p:spPr>
          <a:xfrm>
            <a:off x="254100" y="857225"/>
            <a:ext cx="8635799" cy="537300"/>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91666"/>
              <a:buFont typeface="Arial"/>
              <a:buNone/>
            </a:pPr>
            <a:r>
              <a:rPr lang="en" sz="1200"/>
              <a:t>NeuStar supplies real-time analytics and information for telecommunication, the Internet, entertainment, and marketing industries, and is also a provider of clearinghouse and directory services to the global communications and Intern industries </a:t>
            </a:r>
          </a:p>
          <a:p>
            <a:endParaRPr lang="en" sz="1200"/>
          </a:p>
        </p:txBody>
      </p:sp>
      <p:sp>
        <p:nvSpPr>
          <p:cNvPr id="416" name="Shape 416"/>
          <p:cNvSpPr txBox="1">
            <a:spLocks noGrp="1"/>
          </p:cNvSpPr>
          <p:nvPr>
            <p:ph type="body" idx="2"/>
          </p:nvPr>
        </p:nvSpPr>
        <p:spPr>
          <a:xfrm>
            <a:off x="227625" y="1498125"/>
            <a:ext cx="4611599" cy="3416100"/>
          </a:xfrm>
          <a:prstGeom prst="rect">
            <a:avLst/>
          </a:prstGeom>
        </p:spPr>
        <p:txBody>
          <a:bodyPr lIns="91425" tIns="91425" rIns="91425" bIns="91425" anchor="t" anchorCtr="0">
            <a:noAutofit/>
          </a:bodyPr>
          <a:lstStyle/>
          <a:p>
            <a:pPr marL="0" lvl="0" indent="0" rtl="0">
              <a:lnSpc>
                <a:spcPct val="100000"/>
              </a:lnSpc>
              <a:spcBef>
                <a:spcPts val="300"/>
              </a:spcBef>
              <a:buNone/>
            </a:pPr>
            <a:r>
              <a:rPr lang="en" sz="1200"/>
              <a:t>Investment rationael:</a:t>
            </a:r>
          </a:p>
          <a:p>
            <a:pPr marL="0" lvl="0" indent="0" rtl="0">
              <a:lnSpc>
                <a:spcPct val="100000"/>
              </a:lnSpc>
              <a:spcBef>
                <a:spcPts val="300"/>
              </a:spcBef>
              <a:buClr>
                <a:schemeClr val="dk1"/>
              </a:buClr>
              <a:buSzPct val="91666"/>
              <a:buFont typeface="Arial"/>
              <a:buNone/>
            </a:pPr>
            <a:r>
              <a:rPr lang="en" sz="1200"/>
              <a:t>- Strong financials when compared with other Telecoms</a:t>
            </a:r>
          </a:p>
          <a:p>
            <a:pPr marL="0" lvl="0" indent="0" rtl="0">
              <a:lnSpc>
                <a:spcPct val="100000"/>
              </a:lnSpc>
              <a:spcBef>
                <a:spcPts val="300"/>
              </a:spcBef>
              <a:buClr>
                <a:schemeClr val="dk1"/>
              </a:buClr>
              <a:buSzPct val="91666"/>
              <a:buFont typeface="Arial"/>
              <a:buNone/>
            </a:pPr>
            <a:r>
              <a:rPr lang="en" sz="1200"/>
              <a:t>- History of outperforming the S&amp;P and competitors</a:t>
            </a:r>
          </a:p>
          <a:p>
            <a:pPr marL="0" lvl="0" indent="0" rtl="0">
              <a:lnSpc>
                <a:spcPct val="100000"/>
              </a:lnSpc>
              <a:spcBef>
                <a:spcPts val="300"/>
              </a:spcBef>
              <a:buClr>
                <a:schemeClr val="dk1"/>
              </a:buClr>
              <a:buSzPct val="91666"/>
              <a:buFont typeface="Arial"/>
              <a:buNone/>
            </a:pPr>
            <a:r>
              <a:rPr lang="en" sz="1200"/>
              <a:t>- Strong 2Q Earning report: Revenue increased by 7%, Net Income increased by 12%</a:t>
            </a:r>
          </a:p>
          <a:p>
            <a:pPr marL="0" lvl="0" indent="0" rtl="0">
              <a:lnSpc>
                <a:spcPct val="100000"/>
              </a:lnSpc>
              <a:spcBef>
                <a:spcPts val="300"/>
              </a:spcBef>
              <a:buClr>
                <a:schemeClr val="dk1"/>
              </a:buClr>
              <a:buSzPct val="91666"/>
              <a:buFont typeface="Arial"/>
              <a:buNone/>
            </a:pPr>
            <a:r>
              <a:rPr lang="en" sz="1200"/>
              <a:t>- Strong growth figures:</a:t>
            </a:r>
          </a:p>
          <a:p>
            <a:pPr marL="0" lvl="0" indent="457200" rtl="0">
              <a:lnSpc>
                <a:spcPct val="100000"/>
              </a:lnSpc>
              <a:spcBef>
                <a:spcPts val="300"/>
              </a:spcBef>
              <a:buClr>
                <a:schemeClr val="dk1"/>
              </a:buClr>
              <a:buSzPct val="91666"/>
              <a:buFont typeface="Arial"/>
              <a:buNone/>
            </a:pPr>
            <a:r>
              <a:rPr lang="en" sz="1200"/>
              <a:t>- Growth increased by 23.32% in the past five years (per annum)</a:t>
            </a:r>
          </a:p>
          <a:p>
            <a:pPr marL="0" lvl="0" indent="457200" rtl="0">
              <a:lnSpc>
                <a:spcPct val="100000"/>
              </a:lnSpc>
              <a:spcBef>
                <a:spcPts val="300"/>
              </a:spcBef>
              <a:buClr>
                <a:schemeClr val="dk1"/>
              </a:buClr>
              <a:buSzPct val="91666"/>
              <a:buFont typeface="Arial"/>
              <a:buNone/>
            </a:pPr>
            <a:r>
              <a:rPr lang="en" sz="1200"/>
              <a:t>-5 Yr Growth Forecast: 15%</a:t>
            </a:r>
          </a:p>
          <a:p>
            <a:pPr marL="0" lvl="0" indent="0" rtl="0">
              <a:lnSpc>
                <a:spcPct val="100000"/>
              </a:lnSpc>
              <a:spcBef>
                <a:spcPts val="300"/>
              </a:spcBef>
              <a:buClr>
                <a:schemeClr val="dk1"/>
              </a:buClr>
              <a:buSzPct val="91666"/>
              <a:buFont typeface="Arial"/>
              <a:buNone/>
            </a:pPr>
            <a:r>
              <a:rPr lang="en" sz="1200"/>
              <a:t>- Revenue is estimated to increase from 238.33M in Dec 13 to 980.15M in Dec 14</a:t>
            </a:r>
          </a:p>
          <a:p>
            <a:pPr marL="0" lvl="0" indent="0" rtl="0">
              <a:lnSpc>
                <a:spcPct val="100000"/>
              </a:lnSpc>
              <a:spcBef>
                <a:spcPts val="300"/>
              </a:spcBef>
              <a:buClr>
                <a:schemeClr val="dk1"/>
              </a:buClr>
              <a:buSzPct val="91666"/>
              <a:buFont typeface="Arial"/>
              <a:buNone/>
            </a:pPr>
            <a:r>
              <a:rPr lang="en" sz="1200"/>
              <a:t>- Meets SAP requirements for Growth Strategy</a:t>
            </a:r>
          </a:p>
          <a:p>
            <a:pPr marL="0" lvl="0" indent="0" rtl="0">
              <a:lnSpc>
                <a:spcPct val="100000"/>
              </a:lnSpc>
              <a:spcBef>
                <a:spcPts val="300"/>
              </a:spcBef>
              <a:buClr>
                <a:schemeClr val="dk1"/>
              </a:buClr>
              <a:buSzPct val="91666"/>
              <a:buFont typeface="Arial"/>
              <a:buNone/>
            </a:pPr>
            <a:r>
              <a:rPr lang="en" sz="1200"/>
              <a:t>Bought 193 shares at $49.72 </a:t>
            </a:r>
          </a:p>
          <a:p>
            <a:endParaRPr lang="en" sz="1200"/>
          </a:p>
        </p:txBody>
      </p:sp>
      <p:sp>
        <p:nvSpPr>
          <p:cNvPr id="417" name="Shape 417"/>
          <p:cNvSpPr/>
          <p:nvPr/>
        </p:nvSpPr>
        <p:spPr>
          <a:xfrm>
            <a:off x="5383812" y="1498125"/>
            <a:ext cx="3191234" cy="1797508"/>
          </a:xfrm>
          <a:prstGeom prst="rect">
            <a:avLst/>
          </a:prstGeom>
          <a:blipFill>
            <a:blip r:embed="rId3"/>
            <a:stretch>
              <a:fillRect/>
            </a:stretch>
          </a:blipFill>
        </p:spPr>
      </p:sp>
      <p:sp>
        <p:nvSpPr>
          <p:cNvPr id="418" name="Shape 418"/>
          <p:cNvSpPr/>
          <p:nvPr/>
        </p:nvSpPr>
        <p:spPr>
          <a:xfrm>
            <a:off x="5383812" y="3495496"/>
            <a:ext cx="2427010" cy="1033286"/>
          </a:xfrm>
          <a:prstGeom prst="rect">
            <a:avLst/>
          </a:prstGeom>
          <a:blipFill>
            <a:blip r:embed="rId4"/>
            <a:stretch>
              <a:fillRect/>
            </a:stretch>
          </a:blipFill>
        </p:spPr>
      </p:sp>
      <p:sp>
        <p:nvSpPr>
          <p:cNvPr id="419" name="Shape 419"/>
          <p:cNvSpPr/>
          <p:nvPr/>
        </p:nvSpPr>
        <p:spPr>
          <a:xfrm>
            <a:off x="2797000" y="47850"/>
            <a:ext cx="712150" cy="705775"/>
          </a:xfrm>
          <a:prstGeom prst="rect">
            <a:avLst/>
          </a:prstGeom>
          <a:blipFill>
            <a:blip r:embed="rId5"/>
            <a:stretch>
              <a:fillRect/>
            </a:stretch>
          </a:blipFill>
        </p:spPr>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Questcor Pharmaceuticals (QCOR)</a:t>
            </a:r>
          </a:p>
        </p:txBody>
      </p:sp>
      <p:sp>
        <p:nvSpPr>
          <p:cNvPr id="425" name="Shape 425"/>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Healthcare</a:t>
            </a:r>
          </a:p>
          <a:p>
            <a:pPr marL="0" marR="0" lvl="0" indent="0" algn="l" rtl="0">
              <a:buNone/>
            </a:pPr>
            <a:r>
              <a:rPr lang="en" sz="1200" b="1"/>
              <a:t>Industry:</a:t>
            </a:r>
            <a:r>
              <a:rPr lang="en" sz="1200"/>
              <a:t> Biotechnology</a:t>
            </a:r>
          </a:p>
          <a:p>
            <a:pPr marL="0" marR="0" lvl="0" indent="0" algn="l" rtl="0">
              <a:buNone/>
            </a:pPr>
            <a:r>
              <a:rPr lang="en" sz="1200" b="1"/>
              <a:t>Bought at: </a:t>
            </a:r>
            <a:r>
              <a:rPr lang="en" sz="1200"/>
              <a:t>$55.18</a:t>
            </a:r>
          </a:p>
          <a:p>
            <a:pPr marL="457200" marR="0" lvl="0" indent="-304800" algn="l" rtl="0">
              <a:buClr>
                <a:schemeClr val="dk1"/>
              </a:buClr>
              <a:buSzPct val="100000"/>
              <a:buFont typeface="Georgia"/>
              <a:buChar char="▪"/>
            </a:pPr>
            <a:r>
              <a:rPr lang="en" sz="1200"/>
              <a:t>Develops novel central nervous system-focused therapeutics that address significant unmet medical needs </a:t>
            </a:r>
          </a:p>
          <a:p>
            <a:pPr marL="457200" marR="0" lvl="0" indent="-304800" algn="l" rtl="0">
              <a:buClr>
                <a:schemeClr val="dk1"/>
              </a:buClr>
              <a:buSzPct val="100000"/>
              <a:buFont typeface="Georgia"/>
              <a:buChar char="▪"/>
            </a:pPr>
            <a:r>
              <a:rPr lang="en" sz="1200"/>
              <a:t>Primary product = a natural source adrenocorticotropic hormone indicated for the treatment of acute exacerbations of multiple sclerosis (MS)</a:t>
            </a:r>
          </a:p>
          <a:p>
            <a:pPr marL="457200" marR="0" lvl="0" indent="-304800" algn="l" rtl="0">
              <a:buClr>
                <a:schemeClr val="dk1"/>
              </a:buClr>
              <a:buSzPct val="100000"/>
              <a:buFont typeface="Georgia"/>
              <a:buChar char="▪"/>
            </a:pPr>
            <a:r>
              <a:rPr lang="en" sz="1200"/>
              <a:t>Helps diversify our portfolio, particularly SAP healthcare investments </a:t>
            </a:r>
          </a:p>
          <a:p>
            <a:pPr marL="457200" marR="0" lvl="0" indent="-304800" algn="l" rtl="0">
              <a:buClr>
                <a:schemeClr val="dk1"/>
              </a:buClr>
              <a:buSzPct val="100000"/>
              <a:buFont typeface="Georgia"/>
              <a:buChar char="▪"/>
            </a:pPr>
            <a:r>
              <a:rPr lang="en" sz="1200"/>
              <a:t>Historically, healthcare is non-cyclical </a:t>
            </a:r>
          </a:p>
          <a:p>
            <a:pPr marL="457200" marR="0" lvl="0" indent="-304800" algn="l" rtl="0">
              <a:buClr>
                <a:schemeClr val="dk1"/>
              </a:buClr>
              <a:buSzPct val="100000"/>
              <a:buFont typeface="Georgia"/>
              <a:buChar char="▪"/>
            </a:pPr>
            <a:r>
              <a:rPr lang="en" sz="1200"/>
              <a:t>Passage of ACA should pave way for additional R&amp;D funding </a:t>
            </a:r>
          </a:p>
          <a:p>
            <a:pPr marL="457200" marR="0" lvl="0" indent="-304800" algn="l" rtl="0">
              <a:buClr>
                <a:schemeClr val="dk1"/>
              </a:buClr>
              <a:buSzPct val="100000"/>
              <a:buFont typeface="Georgia"/>
              <a:buChar char="▪"/>
            </a:pPr>
            <a:r>
              <a:rPr lang="en" sz="1200"/>
              <a:t>Analysts anticipate a longer growth period for top-selling treatment </a:t>
            </a:r>
            <a:r>
              <a:rPr lang="en" sz="1200" i="1"/>
              <a:t>Acthar</a:t>
            </a:r>
            <a:r>
              <a:rPr lang="en" sz="1200"/>
              <a:t> </a:t>
            </a:r>
          </a:p>
          <a:p>
            <a:endParaRPr lang="en" sz="1200"/>
          </a:p>
        </p:txBody>
      </p:sp>
      <p:sp>
        <p:nvSpPr>
          <p:cNvPr id="426" name="Shape 426"/>
          <p:cNvSpPr/>
          <p:nvPr/>
        </p:nvSpPr>
        <p:spPr>
          <a:xfrm>
            <a:off x="6352300" y="79700"/>
            <a:ext cx="1019374" cy="857400"/>
          </a:xfrm>
          <a:prstGeom prst="rect">
            <a:avLst/>
          </a:prstGeom>
          <a:blipFill>
            <a:blip r:embed="rId4"/>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Inflation</a:t>
            </a:r>
          </a:p>
        </p:txBody>
      </p:sp>
      <p:graphicFrame>
        <p:nvGraphicFramePr>
          <p:cNvPr id="93" name="Shape 93"/>
          <p:cNvGraphicFramePr/>
          <p:nvPr/>
        </p:nvGraphicFramePr>
        <p:xfrm>
          <a:off x="571425" y="1420225"/>
          <a:ext cx="5456400" cy="792419"/>
        </p:xfrm>
        <a:graphic>
          <a:graphicData uri="http://schemas.openxmlformats.org/drawingml/2006/table">
            <a:tbl>
              <a:tblPr>
                <a:noFill/>
                <a:tableStyleId>{8CA5BFA4-4BC0-4979-BA45-585572CEBC0F}</a:tableStyleId>
              </a:tblPr>
              <a:tblGrid>
                <a:gridCol w="1364100"/>
                <a:gridCol w="1364100"/>
                <a:gridCol w="1364100"/>
                <a:gridCol w="1364100"/>
              </a:tblGrid>
              <a:tr h="384675">
                <a:tc>
                  <a:txBody>
                    <a:bodyPr/>
                    <a:lstStyle/>
                    <a:p>
                      <a:pPr lvl="0" algn="ctr" rtl="0">
                        <a:buNone/>
                      </a:pPr>
                      <a:r>
                        <a:rPr lang="en" b="1"/>
                        <a:t>Sept. 2012</a:t>
                      </a:r>
                    </a:p>
                  </a:txBody>
                  <a:tcPr marL="91425" marR="91425" marT="91425" marB="91425"/>
                </a:tc>
                <a:tc>
                  <a:txBody>
                    <a:bodyPr/>
                    <a:lstStyle/>
                    <a:p>
                      <a:pPr lvl="0" algn="ctr" rtl="0">
                        <a:buNone/>
                      </a:pPr>
                      <a:r>
                        <a:rPr lang="en" b="1"/>
                        <a:t>Aug. 2013</a:t>
                      </a:r>
                    </a:p>
                  </a:txBody>
                  <a:tcPr marL="91425" marR="91425" marT="91425" marB="91425"/>
                </a:tc>
                <a:tc>
                  <a:txBody>
                    <a:bodyPr/>
                    <a:lstStyle/>
                    <a:p>
                      <a:pPr lvl="0" algn="ctr" rtl="0">
                        <a:buNone/>
                      </a:pPr>
                      <a:r>
                        <a:rPr lang="en" b="1"/>
                        <a:t>Sept. 2013</a:t>
                      </a:r>
                    </a:p>
                  </a:txBody>
                  <a:tcPr marL="91425" marR="91425" marT="91425" marB="91425"/>
                </a:tc>
                <a:tc>
                  <a:txBody>
                    <a:bodyPr/>
                    <a:lstStyle/>
                    <a:p>
                      <a:pPr lvl="0" algn="ctr" rtl="0">
                        <a:buNone/>
                      </a:pPr>
                      <a:r>
                        <a:rPr lang="en" b="1"/>
                        <a:t>Oct. 2013</a:t>
                      </a:r>
                    </a:p>
                  </a:txBody>
                  <a:tcPr marL="91425" marR="91425" marT="91425" marB="91425"/>
                </a:tc>
              </a:tr>
              <a:tr h="388425">
                <a:tc>
                  <a:txBody>
                    <a:bodyPr/>
                    <a:lstStyle/>
                    <a:p>
                      <a:pPr lvl="0" algn="ctr" rtl="0">
                        <a:buNone/>
                      </a:pPr>
                      <a:r>
                        <a:rPr lang="en"/>
                        <a:t>1.7%</a:t>
                      </a:r>
                    </a:p>
                  </a:txBody>
                  <a:tcPr marL="91425" marR="91425" marT="91425" marB="91425"/>
                </a:tc>
                <a:tc>
                  <a:txBody>
                    <a:bodyPr/>
                    <a:lstStyle/>
                    <a:p>
                      <a:pPr lvl="0" algn="ctr" rtl="0">
                        <a:buNone/>
                      </a:pPr>
                      <a:r>
                        <a:rPr lang="en"/>
                        <a:t>1.5%</a:t>
                      </a:r>
                    </a:p>
                  </a:txBody>
                  <a:tcPr marL="91425" marR="91425" marT="91425" marB="91425"/>
                </a:tc>
                <a:tc>
                  <a:txBody>
                    <a:bodyPr/>
                    <a:lstStyle/>
                    <a:p>
                      <a:pPr lvl="0" algn="ctr" rtl="0">
                        <a:buNone/>
                      </a:pPr>
                      <a:r>
                        <a:rPr lang="en"/>
                        <a:t>1.2%</a:t>
                      </a:r>
                    </a:p>
                  </a:txBody>
                  <a:tcPr marL="91425" marR="91425" marT="91425" marB="91425"/>
                </a:tc>
                <a:tc>
                  <a:txBody>
                    <a:bodyPr/>
                    <a:lstStyle/>
                    <a:p>
                      <a:pPr lvl="0" algn="ctr" rtl="0">
                        <a:buNone/>
                      </a:pPr>
                      <a:r>
                        <a:rPr lang="en"/>
                        <a:t>1.0%</a:t>
                      </a:r>
                    </a:p>
                  </a:txBody>
                  <a:tcPr marL="91425" marR="91425" marT="91425" marB="91425"/>
                </a:tc>
              </a:tr>
            </a:tbl>
          </a:graphicData>
        </a:graphic>
      </p:graphicFrame>
      <p:sp>
        <p:nvSpPr>
          <p:cNvPr id="94" name="Shape 94"/>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bls.gov/news_releases/archives</a:t>
            </a:r>
          </a:p>
          <a:p>
            <a:pPr lvl="0" rtl="0">
              <a:buNone/>
            </a:pPr>
            <a:r>
              <a:rPr lang="en" sz="800">
                <a:solidFill>
                  <a:srgbClr val="FFFFFF"/>
                </a:solidFill>
              </a:rPr>
              <a:t>inflationdata.com</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Sherwin Williams Company (SHW)</a:t>
            </a:r>
          </a:p>
        </p:txBody>
      </p:sp>
      <p:sp>
        <p:nvSpPr>
          <p:cNvPr id="432" name="Shape 432"/>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200" b="1"/>
              <a:t>Sector:</a:t>
            </a:r>
            <a:r>
              <a:rPr lang="en" sz="1200"/>
              <a:t> Materials</a:t>
            </a:r>
          </a:p>
          <a:p>
            <a:pPr marL="0" marR="0" lvl="0" indent="0" algn="l" rtl="0">
              <a:buNone/>
            </a:pPr>
            <a:r>
              <a:rPr lang="en" sz="1200" b="1"/>
              <a:t>Industry:</a:t>
            </a:r>
            <a:r>
              <a:rPr lang="en" sz="1200"/>
              <a:t> Specialty chemicals</a:t>
            </a:r>
          </a:p>
          <a:p>
            <a:pPr marL="0" marR="0" lvl="0" indent="0" algn="l" rtl="0">
              <a:buNone/>
            </a:pPr>
            <a:r>
              <a:rPr lang="en" sz="1200" b="1"/>
              <a:t>Bought at: </a:t>
            </a:r>
            <a:r>
              <a:rPr lang="en" sz="1200"/>
              <a:t>$182.62</a:t>
            </a:r>
          </a:p>
          <a:p>
            <a:pPr marL="457200" lvl="0" indent="-304800" rtl="0">
              <a:buClr>
                <a:schemeClr val="dk1"/>
              </a:buClr>
              <a:buSzPct val="100000"/>
              <a:buFont typeface="Georgia"/>
              <a:buChar char="▪"/>
            </a:pPr>
            <a:r>
              <a:rPr lang="en" sz="1200"/>
              <a:t>Manufactures, distributes &amp; sells paints/coats</a:t>
            </a:r>
          </a:p>
          <a:p>
            <a:pPr marL="457200" lvl="0" indent="-304800" rtl="0">
              <a:buClr>
                <a:schemeClr val="dk1"/>
              </a:buClr>
              <a:buSzPct val="100000"/>
              <a:buFont typeface="Georgia"/>
              <a:buChar char="▪"/>
            </a:pPr>
            <a:r>
              <a:rPr lang="en" sz="1200"/>
              <a:t>Leader in industry for sales to commercial, industrial, professional, retail</a:t>
            </a:r>
          </a:p>
          <a:p>
            <a:pPr marL="457200" lvl="0" indent="-304800" rtl="0">
              <a:buClr>
                <a:schemeClr val="dk1"/>
              </a:buClr>
              <a:buSzPct val="100000"/>
              <a:buFont typeface="Georgia"/>
              <a:buChar char="▪"/>
            </a:pPr>
            <a:r>
              <a:rPr lang="en" sz="1200"/>
              <a:t>Low-risk stock (beta: 0.58) </a:t>
            </a:r>
          </a:p>
          <a:p>
            <a:pPr marL="914400" lvl="1" indent="-304800" rtl="0">
              <a:buClr>
                <a:schemeClr val="dk1"/>
              </a:buClr>
              <a:buSzPct val="100000"/>
              <a:buFont typeface="Georgia"/>
              <a:buChar char="▪"/>
            </a:pPr>
            <a:r>
              <a:rPr lang="en" sz="1200"/>
              <a:t>Even during government instability </a:t>
            </a:r>
          </a:p>
          <a:p>
            <a:endParaRPr lang="en" sz="1200"/>
          </a:p>
        </p:txBody>
      </p:sp>
      <p:graphicFrame>
        <p:nvGraphicFramePr>
          <p:cNvPr id="433" name="Shape 433"/>
          <p:cNvGraphicFramePr/>
          <p:nvPr/>
        </p:nvGraphicFramePr>
        <p:xfrm>
          <a:off x="4290425" y="2493750"/>
          <a:ext cx="3590250" cy="1981445"/>
        </p:xfrm>
        <a:graphic>
          <a:graphicData uri="http://schemas.openxmlformats.org/drawingml/2006/table">
            <a:tbl>
              <a:tblPr>
                <a:noFill/>
                <a:tableStyleId>{8F374218-D658-43E8-975B-2B77BC941D3F}</a:tableStyleId>
              </a:tblPr>
              <a:tblGrid>
                <a:gridCol w="1196750"/>
                <a:gridCol w="1196750"/>
                <a:gridCol w="1196750"/>
              </a:tblGrid>
              <a:tr h="530175">
                <a:tc>
                  <a:txBody>
                    <a:bodyPr/>
                    <a:lstStyle/>
                    <a:p>
                      <a:pPr lvl="0" algn="ctr" rtl="0">
                        <a:buNone/>
                      </a:pPr>
                      <a:r>
                        <a:rPr lang="en" sz="1100" b="1"/>
                        <a:t>Growth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SHW</a:t>
                      </a:r>
                    </a:p>
                  </a:txBody>
                  <a:tcPr marL="91425" marR="91425" marT="91425" marB="91425"/>
                </a:tc>
              </a:tr>
              <a:tr h="269425">
                <a:tc>
                  <a:txBody>
                    <a:bodyPr/>
                    <a:lstStyle/>
                    <a:p>
                      <a:pPr lvl="0" rtl="0">
                        <a:buNone/>
                      </a:pPr>
                      <a:r>
                        <a:rPr lang="en" sz="1100"/>
                        <a:t>5-yr CAGR</a:t>
                      </a:r>
                    </a:p>
                  </a:txBody>
                  <a:tcPr marL="91425" marR="91425" marT="91425" marB="91425"/>
                </a:tc>
                <a:tc>
                  <a:txBody>
                    <a:bodyPr/>
                    <a:lstStyle/>
                    <a:p>
                      <a:pPr lvl="0" rtl="0">
                        <a:buNone/>
                      </a:pPr>
                      <a:r>
                        <a:rPr lang="en" sz="1100"/>
                        <a:t>3.6%</a:t>
                      </a:r>
                    </a:p>
                  </a:txBody>
                  <a:tcPr marL="91425" marR="91425" marT="91425" marB="91425"/>
                </a:tc>
                <a:tc>
                  <a:txBody>
                    <a:bodyPr/>
                    <a:lstStyle/>
                    <a:p>
                      <a:pPr lvl="0" rtl="0">
                        <a:buNone/>
                      </a:pPr>
                      <a:r>
                        <a:rPr lang="en" sz="1100"/>
                        <a:t>3.6%</a:t>
                      </a:r>
                    </a:p>
                  </a:txBody>
                  <a:tcPr marL="91425" marR="91425" marT="91425" marB="91425"/>
                </a:tc>
              </a:tr>
              <a:tr h="399800">
                <a:tc>
                  <a:txBody>
                    <a:bodyPr/>
                    <a:lstStyle/>
                    <a:p>
                      <a:pPr lvl="0" rtl="0">
                        <a:buNone/>
                      </a:pPr>
                      <a:r>
                        <a:rPr lang="en" sz="1100"/>
                        <a:t>ROE &gt; 15%</a:t>
                      </a:r>
                    </a:p>
                  </a:txBody>
                  <a:tcPr marL="91425" marR="91425" marT="91425" marB="91425"/>
                </a:tc>
                <a:tc>
                  <a:txBody>
                    <a:bodyPr/>
                    <a:lstStyle/>
                    <a:p>
                      <a:pPr lvl="0" rtl="0">
                        <a:buNone/>
                      </a:pPr>
                      <a:r>
                        <a:rPr lang="en" sz="1100"/>
                        <a:t>12.04%</a:t>
                      </a:r>
                    </a:p>
                  </a:txBody>
                  <a:tcPr marL="91425" marR="91425" marT="91425" marB="91425"/>
                </a:tc>
                <a:tc>
                  <a:txBody>
                    <a:bodyPr/>
                    <a:lstStyle/>
                    <a:p>
                      <a:pPr lvl="0" rtl="0">
                        <a:buNone/>
                      </a:pPr>
                      <a:r>
                        <a:rPr lang="en" sz="1100"/>
                        <a:t>39.71%</a:t>
                      </a:r>
                    </a:p>
                  </a:txBody>
                  <a:tcPr marL="91425" marR="91425" marT="91425" marB="91425"/>
                </a:tc>
              </a:tr>
              <a:tr h="269425">
                <a:tc>
                  <a:txBody>
                    <a:bodyPr/>
                    <a:lstStyle/>
                    <a:p>
                      <a:pPr lvl="0" rtl="0">
                        <a:buNone/>
                      </a:pPr>
                      <a:r>
                        <a:rPr lang="en" sz="1100"/>
                        <a:t>D/E &lt; 1.5</a:t>
                      </a:r>
                    </a:p>
                  </a:txBody>
                  <a:tcPr marL="91425" marR="91425" marT="91425" marB="91425"/>
                </a:tc>
                <a:tc>
                  <a:txBody>
                    <a:bodyPr/>
                    <a:lstStyle/>
                    <a:p>
                      <a:pPr lvl="0" rtl="0">
                        <a:buNone/>
                      </a:pPr>
                      <a:r>
                        <a:rPr lang="en" sz="1100"/>
                        <a:t>0.7</a:t>
                      </a:r>
                    </a:p>
                  </a:txBody>
                  <a:tcPr marL="91425" marR="91425" marT="91425" marB="91425"/>
                </a:tc>
                <a:tc>
                  <a:txBody>
                    <a:bodyPr/>
                    <a:lstStyle/>
                    <a:p>
                      <a:pPr lvl="0" rtl="0">
                        <a:buNone/>
                      </a:pPr>
                      <a:r>
                        <a:rPr lang="en" sz="1100"/>
                        <a:t>0.91</a:t>
                      </a:r>
                    </a:p>
                  </a:txBody>
                  <a:tcPr marL="91425" marR="91425" marT="91425" marB="91425"/>
                </a:tc>
              </a:tr>
              <a:tr h="269425">
                <a:tc>
                  <a:txBody>
                    <a:bodyPr/>
                    <a:lstStyle/>
                    <a:p>
                      <a:pPr lvl="0" rtl="0">
                        <a:buNone/>
                      </a:pPr>
                      <a:r>
                        <a:rPr lang="en" sz="1100"/>
                        <a:t>PEG &lt; 1.2</a:t>
                      </a:r>
                    </a:p>
                  </a:txBody>
                  <a:tcPr marL="91425" marR="91425" marT="91425" marB="91425"/>
                </a:tc>
                <a:tc>
                  <a:txBody>
                    <a:bodyPr/>
                    <a:lstStyle/>
                    <a:p>
                      <a:pPr lvl="0" rtl="0">
                        <a:buNone/>
                      </a:pPr>
                      <a:r>
                        <a:rPr lang="en" sz="1100"/>
                        <a:t>---</a:t>
                      </a:r>
                    </a:p>
                  </a:txBody>
                  <a:tcPr marL="91425" marR="91425" marT="91425" marB="91425"/>
                </a:tc>
                <a:tc>
                  <a:txBody>
                    <a:bodyPr/>
                    <a:lstStyle/>
                    <a:p>
                      <a:pPr lvl="0" rtl="0">
                        <a:buNone/>
                      </a:pPr>
                      <a:r>
                        <a:rPr lang="en" sz="1100"/>
                        <a:t>0.9</a:t>
                      </a:r>
                    </a:p>
                  </a:txBody>
                  <a:tcPr marL="91425" marR="91425" marT="91425" marB="91425"/>
                </a:tc>
              </a:tr>
            </a:tbl>
          </a:graphicData>
        </a:graphic>
      </p:graphicFrame>
      <p:sp>
        <p:nvSpPr>
          <p:cNvPr id="434" name="Shape 434"/>
          <p:cNvSpPr/>
          <p:nvPr/>
        </p:nvSpPr>
        <p:spPr>
          <a:xfrm>
            <a:off x="6403250" y="87950"/>
            <a:ext cx="615725" cy="821799"/>
          </a:xfrm>
          <a:prstGeom prst="rect">
            <a:avLst/>
          </a:prstGeom>
          <a:blipFill>
            <a:blip r:embed="rId4"/>
            <a:stretch>
              <a:fillRect/>
            </a:stretch>
          </a:blipFill>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227600" y="178300"/>
            <a:ext cx="7772400" cy="857400"/>
          </a:xfrm>
          <a:prstGeom prst="rect">
            <a:avLst/>
          </a:prstGeom>
        </p:spPr>
        <p:txBody>
          <a:bodyPr lIns="91425" tIns="91425" rIns="91425" bIns="91425" anchor="t" anchorCtr="0">
            <a:noAutofit/>
          </a:bodyPr>
          <a:lstStyle/>
          <a:p>
            <a:pPr>
              <a:buNone/>
            </a:pPr>
            <a:r>
              <a:rPr lang="en"/>
              <a:t>Tessco Technologies Inc. (TESS)</a:t>
            </a:r>
          </a:p>
        </p:txBody>
      </p:sp>
      <p:sp>
        <p:nvSpPr>
          <p:cNvPr id="440" name="Shape 440"/>
          <p:cNvSpPr txBox="1">
            <a:spLocks noGrp="1"/>
          </p:cNvSpPr>
          <p:nvPr>
            <p:ph type="body" idx="1"/>
          </p:nvPr>
        </p:nvSpPr>
        <p:spPr>
          <a:xfrm>
            <a:off x="227600" y="868350"/>
            <a:ext cx="8655600" cy="617699"/>
          </a:xfrm>
          <a:prstGeom prst="rect">
            <a:avLst/>
          </a:prstGeom>
        </p:spPr>
        <p:txBody>
          <a:bodyPr lIns="91425" tIns="91425" rIns="91425" bIns="91425" anchor="t" anchorCtr="0">
            <a:noAutofit/>
          </a:bodyPr>
          <a:lstStyle/>
          <a:p>
            <a:pPr marL="0" lvl="0" indent="0" rtl="0">
              <a:lnSpc>
                <a:spcPct val="115000"/>
              </a:lnSpc>
              <a:spcBef>
                <a:spcPts val="0"/>
              </a:spcBef>
              <a:buClr>
                <a:schemeClr val="dk1"/>
              </a:buClr>
              <a:buSzPct val="91666"/>
              <a:buFont typeface="Arial"/>
              <a:buNone/>
            </a:pPr>
            <a:r>
              <a:rPr lang="en" sz="1200"/>
              <a:t>Tessco provides value chain solutions and products to support wireless systems. It operates in two segments: commercial and retail.</a:t>
            </a:r>
          </a:p>
          <a:p>
            <a:endParaRPr lang="en" sz="1200"/>
          </a:p>
        </p:txBody>
      </p:sp>
      <p:sp>
        <p:nvSpPr>
          <p:cNvPr id="441" name="Shape 441"/>
          <p:cNvSpPr txBox="1">
            <a:spLocks noGrp="1"/>
          </p:cNvSpPr>
          <p:nvPr>
            <p:ph type="body" idx="2"/>
          </p:nvPr>
        </p:nvSpPr>
        <p:spPr>
          <a:xfrm>
            <a:off x="169350" y="1486050"/>
            <a:ext cx="5403300" cy="2903100"/>
          </a:xfrm>
          <a:prstGeom prst="rect">
            <a:avLst/>
          </a:prstGeom>
        </p:spPr>
        <p:txBody>
          <a:bodyPr lIns="91425" tIns="91425" rIns="91425" bIns="91425" anchor="t" anchorCtr="0">
            <a:noAutofit/>
          </a:bodyPr>
          <a:lstStyle/>
          <a:p>
            <a:pPr marL="0" lvl="0" indent="0" rtl="0">
              <a:lnSpc>
                <a:spcPct val="100000"/>
              </a:lnSpc>
              <a:spcBef>
                <a:spcPts val="300"/>
              </a:spcBef>
              <a:buClr>
                <a:schemeClr val="dk1"/>
              </a:buClr>
              <a:buSzPct val="78571"/>
              <a:buFont typeface="Arial"/>
              <a:buNone/>
            </a:pPr>
            <a:r>
              <a:rPr lang="en" sz="1400"/>
              <a:t>I</a:t>
            </a:r>
            <a:r>
              <a:rPr lang="en" sz="1200"/>
              <a:t>nvestment rationale:</a:t>
            </a:r>
          </a:p>
          <a:p>
            <a:pPr marL="0" lvl="0" indent="0" rtl="0">
              <a:lnSpc>
                <a:spcPct val="100000"/>
              </a:lnSpc>
              <a:spcBef>
                <a:spcPts val="300"/>
              </a:spcBef>
              <a:buClr>
                <a:schemeClr val="dk1"/>
              </a:buClr>
              <a:buSzPct val="91666"/>
              <a:buFont typeface="Arial"/>
              <a:buNone/>
            </a:pPr>
            <a:r>
              <a:rPr lang="en" sz="1200"/>
              <a:t>- Strong Financials</a:t>
            </a:r>
          </a:p>
          <a:p>
            <a:pPr marL="0" lvl="0" indent="0" rtl="0">
              <a:lnSpc>
                <a:spcPct val="100000"/>
              </a:lnSpc>
              <a:spcBef>
                <a:spcPts val="300"/>
              </a:spcBef>
              <a:buClr>
                <a:schemeClr val="dk1"/>
              </a:buClr>
              <a:buSzPct val="91666"/>
              <a:buFont typeface="Arial"/>
              <a:buNone/>
            </a:pPr>
            <a:r>
              <a:rPr lang="en" sz="1200"/>
              <a:t>- YTD Return: 48.3% (Industry: 14.8%)</a:t>
            </a:r>
          </a:p>
          <a:p>
            <a:pPr marL="0" lvl="0" indent="0" rtl="0">
              <a:lnSpc>
                <a:spcPct val="100000"/>
              </a:lnSpc>
              <a:spcBef>
                <a:spcPts val="300"/>
              </a:spcBef>
              <a:buClr>
                <a:schemeClr val="dk1"/>
              </a:buClr>
              <a:buSzPct val="91666"/>
              <a:buFont typeface="Arial"/>
              <a:buNone/>
            </a:pPr>
            <a:r>
              <a:rPr lang="en" sz="1200"/>
              <a:t>- % Long Term Debt to Capitalization has been decreasing</a:t>
            </a:r>
          </a:p>
          <a:p>
            <a:pPr marL="0" lvl="0" indent="0" rtl="0">
              <a:lnSpc>
                <a:spcPct val="100000"/>
              </a:lnSpc>
              <a:spcBef>
                <a:spcPts val="300"/>
              </a:spcBef>
              <a:buClr>
                <a:schemeClr val="dk1"/>
              </a:buClr>
              <a:buSzPct val="91666"/>
              <a:buFont typeface="Arial"/>
              <a:buNone/>
            </a:pPr>
            <a:r>
              <a:rPr lang="en" sz="1200"/>
              <a:t>- S&amp;P invisibility of 74%</a:t>
            </a:r>
          </a:p>
          <a:p>
            <a:pPr marL="0" lvl="0" indent="0" rtl="0">
              <a:lnSpc>
                <a:spcPct val="100000"/>
              </a:lnSpc>
              <a:spcBef>
                <a:spcPts val="300"/>
              </a:spcBef>
              <a:buClr>
                <a:schemeClr val="dk1"/>
              </a:buClr>
              <a:buSzPct val="91666"/>
              <a:buFont typeface="Arial"/>
              <a:buNone/>
            </a:pPr>
            <a:r>
              <a:rPr lang="en" sz="1200"/>
              <a:t>- Earnings beat analyst expectations four quarters in a row</a:t>
            </a:r>
          </a:p>
          <a:p>
            <a:pPr marL="0" lvl="0" indent="0" rtl="0">
              <a:lnSpc>
                <a:spcPct val="100000"/>
              </a:lnSpc>
              <a:spcBef>
                <a:spcPts val="300"/>
              </a:spcBef>
              <a:buClr>
                <a:schemeClr val="dk1"/>
              </a:buClr>
              <a:buSzPct val="91666"/>
              <a:buFont typeface="Arial"/>
              <a:buNone/>
            </a:pPr>
            <a:r>
              <a:rPr lang="en" sz="1200"/>
              <a:t>- Steady increase in EPS up through March 2013</a:t>
            </a:r>
          </a:p>
          <a:p>
            <a:pPr marL="0" lvl="0" indent="0" rtl="0">
              <a:lnSpc>
                <a:spcPct val="100000"/>
              </a:lnSpc>
              <a:spcBef>
                <a:spcPts val="300"/>
              </a:spcBef>
              <a:buClr>
                <a:schemeClr val="dk1"/>
              </a:buClr>
              <a:buSzPct val="91666"/>
              <a:buFont typeface="Arial"/>
              <a:buNone/>
            </a:pPr>
            <a:r>
              <a:rPr lang="en" sz="1200"/>
              <a:t>- Strong Treynor ratio: 31.1% (Technology SPDR XLK:14.6%)</a:t>
            </a:r>
          </a:p>
          <a:p>
            <a:pPr marL="0" lvl="0" indent="0" rtl="0">
              <a:lnSpc>
                <a:spcPct val="100000"/>
              </a:lnSpc>
              <a:spcBef>
                <a:spcPts val="300"/>
              </a:spcBef>
              <a:buClr>
                <a:schemeClr val="dk1"/>
              </a:buClr>
              <a:buSzPct val="91666"/>
              <a:buFont typeface="Arial"/>
              <a:buNone/>
            </a:pPr>
            <a:r>
              <a:rPr lang="en" sz="1200"/>
              <a:t>- Positive industry outlook:</a:t>
            </a:r>
          </a:p>
          <a:p>
            <a:pPr marL="0" lvl="0" indent="457200" rtl="0">
              <a:lnSpc>
                <a:spcPct val="100000"/>
              </a:lnSpc>
              <a:spcBef>
                <a:spcPts val="300"/>
              </a:spcBef>
              <a:buClr>
                <a:schemeClr val="dk1"/>
              </a:buClr>
              <a:buSzPct val="91666"/>
              <a:buFont typeface="Arial"/>
              <a:buNone/>
            </a:pPr>
            <a:r>
              <a:rPr lang="en" sz="1200"/>
              <a:t>- </a:t>
            </a:r>
            <a:r>
              <a:rPr lang="en" sz="1000"/>
              <a:t>Capital IQ: telecom equipment purchases will pick up in the second  half of 2013</a:t>
            </a:r>
          </a:p>
          <a:p>
            <a:pPr marL="0" lvl="0" indent="457200" rtl="0">
              <a:lnSpc>
                <a:spcPct val="100000"/>
              </a:lnSpc>
              <a:spcBef>
                <a:spcPts val="300"/>
              </a:spcBef>
              <a:buClr>
                <a:schemeClr val="dk1"/>
              </a:buClr>
              <a:buSzPct val="110000"/>
              <a:buFont typeface="Arial"/>
              <a:buNone/>
            </a:pPr>
            <a:r>
              <a:rPr lang="en" sz="1000"/>
              <a:t>- IT industry thriving</a:t>
            </a:r>
          </a:p>
          <a:p>
            <a:pPr marL="0" lvl="0" indent="0" rtl="0">
              <a:lnSpc>
                <a:spcPct val="100000"/>
              </a:lnSpc>
              <a:spcBef>
                <a:spcPts val="300"/>
              </a:spcBef>
              <a:buClr>
                <a:schemeClr val="dk1"/>
              </a:buClr>
              <a:buSzPct val="91666"/>
              <a:buFont typeface="Arial"/>
              <a:buNone/>
            </a:pPr>
            <a:r>
              <a:rPr lang="en" sz="1200"/>
              <a:t>- Bought 600 shares at $35.9</a:t>
            </a:r>
          </a:p>
          <a:p>
            <a:endParaRPr lang="en" sz="1200"/>
          </a:p>
        </p:txBody>
      </p:sp>
      <p:sp>
        <p:nvSpPr>
          <p:cNvPr id="442" name="Shape 442"/>
          <p:cNvSpPr/>
          <p:nvPr/>
        </p:nvSpPr>
        <p:spPr>
          <a:xfrm>
            <a:off x="5429950" y="1451537"/>
            <a:ext cx="3333625" cy="1035875"/>
          </a:xfrm>
          <a:prstGeom prst="rect">
            <a:avLst/>
          </a:prstGeom>
          <a:blipFill>
            <a:blip r:embed="rId3"/>
            <a:stretch>
              <a:fillRect/>
            </a:stretch>
          </a:blipFill>
        </p:spPr>
      </p:sp>
      <p:sp>
        <p:nvSpPr>
          <p:cNvPr id="443" name="Shape 443"/>
          <p:cNvSpPr/>
          <p:nvPr/>
        </p:nvSpPr>
        <p:spPr>
          <a:xfrm>
            <a:off x="5572750" y="2903275"/>
            <a:ext cx="3190825" cy="1352500"/>
          </a:xfrm>
          <a:prstGeom prst="rect">
            <a:avLst/>
          </a:prstGeom>
          <a:blipFill>
            <a:blip r:embed="rId4"/>
            <a:stretch>
              <a:fillRect/>
            </a:stretch>
          </a:blipFill>
        </p:spPr>
      </p:sp>
      <p:sp>
        <p:nvSpPr>
          <p:cNvPr id="444" name="Shape 444"/>
          <p:cNvSpPr/>
          <p:nvPr/>
        </p:nvSpPr>
        <p:spPr>
          <a:xfrm>
            <a:off x="5572750" y="213699"/>
            <a:ext cx="1498349" cy="466275"/>
          </a:xfrm>
          <a:prstGeom prst="rect">
            <a:avLst/>
          </a:prstGeom>
          <a:blipFill>
            <a:blip r:embed="rId5"/>
            <a:stretch>
              <a:fillRect/>
            </a:stretch>
          </a:blipFill>
        </p:spPr>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Wyndham Worldwide Corp. (WYN) </a:t>
            </a:r>
          </a:p>
        </p:txBody>
      </p:sp>
      <p:sp>
        <p:nvSpPr>
          <p:cNvPr id="450" name="Shape 450"/>
          <p:cNvSpPr txBox="1">
            <a:spLocks noGrp="1"/>
          </p:cNvSpPr>
          <p:nvPr>
            <p:ph type="body" idx="1"/>
          </p:nvPr>
        </p:nvSpPr>
        <p:spPr>
          <a:xfrm>
            <a:off x="571425" y="1090700"/>
            <a:ext cx="8076900" cy="3429000"/>
          </a:xfrm>
          <a:prstGeom prst="rect">
            <a:avLst/>
          </a:prstGeom>
          <a:noFill/>
          <a:ln>
            <a:noFill/>
          </a:ln>
        </p:spPr>
        <p:txBody>
          <a:bodyPr lIns="91425" tIns="45700" rIns="91425" bIns="45700" anchor="t" anchorCtr="0">
            <a:noAutofit/>
          </a:bodyPr>
          <a:lstStyle/>
          <a:p>
            <a:pPr marL="0" marR="0" lvl="0" indent="0" algn="l" rtl="0">
              <a:buNone/>
            </a:pPr>
            <a:r>
              <a:rPr lang="en" sz="1200" b="1"/>
              <a:t>Industry:</a:t>
            </a:r>
            <a:r>
              <a:rPr lang="en" sz="1200"/>
              <a:t> Lodging</a:t>
            </a:r>
          </a:p>
          <a:p>
            <a:pPr marL="0" marR="0" lvl="0" indent="0" algn="l" rtl="0">
              <a:buNone/>
            </a:pPr>
            <a:r>
              <a:rPr lang="en" sz="1200" b="1"/>
              <a:t>Bought at: </a:t>
            </a:r>
            <a:r>
              <a:rPr lang="en" sz="1200"/>
              <a:t>$67.31</a:t>
            </a:r>
          </a:p>
          <a:p>
            <a:pPr marL="457200" marR="0" lvl="0" indent="-304800" algn="l" rtl="0">
              <a:buClr>
                <a:schemeClr val="dk1"/>
              </a:buClr>
              <a:buSzPct val="100000"/>
              <a:buFont typeface="Georgia"/>
              <a:buChar char="▪"/>
            </a:pPr>
            <a:r>
              <a:rPr lang="en" sz="1200"/>
              <a:t>One of world’s largest providers &amp; franchiser of travel-related products/services for businesses &amp; consumers</a:t>
            </a:r>
          </a:p>
          <a:p>
            <a:pPr marL="457200" marR="0" lvl="0" indent="-304800" algn="l" rtl="0">
              <a:buClr>
                <a:schemeClr val="dk1"/>
              </a:buClr>
              <a:buSzPct val="100000"/>
              <a:buFont typeface="Georgia"/>
              <a:buChar char="▪"/>
            </a:pPr>
            <a:r>
              <a:rPr lang="en" sz="1200"/>
              <a:t>Operates in 3 segments: lodging, vacation exchange &amp; rentals, vacation ownership </a:t>
            </a:r>
          </a:p>
          <a:p>
            <a:pPr marL="457200" marR="0" lvl="0" indent="-304800" algn="l" rtl="0">
              <a:buClr>
                <a:schemeClr val="dk1"/>
              </a:buClr>
              <a:buSzPct val="100000"/>
              <a:buFont typeface="Georgia"/>
              <a:buChar char="▪"/>
            </a:pPr>
            <a:r>
              <a:rPr lang="en" sz="1200"/>
              <a:t>1-yr target est: $73.42 </a:t>
            </a:r>
          </a:p>
          <a:p>
            <a:pPr marL="457200" marR="0" lvl="0" indent="-304800" algn="l" rtl="0">
              <a:buClr>
                <a:schemeClr val="dk1"/>
              </a:buClr>
              <a:buSzPct val="100000"/>
              <a:buFont typeface="Georgia"/>
              <a:buChar char="▪"/>
            </a:pPr>
            <a:r>
              <a:rPr lang="en" sz="1200"/>
              <a:t>Net income rose 18% in Q3 </a:t>
            </a:r>
          </a:p>
          <a:p>
            <a:pPr marL="457200" marR="0" lvl="0" indent="-304800" algn="l" rtl="0">
              <a:buClr>
                <a:schemeClr val="dk1"/>
              </a:buClr>
              <a:buSzPct val="100000"/>
              <a:buFont typeface="Georgia"/>
              <a:buChar char="▪"/>
            </a:pPr>
            <a:r>
              <a:rPr lang="en" sz="1200"/>
              <a:t>Rev. increase over 10% across all business lines </a:t>
            </a:r>
          </a:p>
          <a:p>
            <a:endParaRPr lang="en" sz="1200"/>
          </a:p>
          <a:p>
            <a:endParaRPr lang="en" sz="1200"/>
          </a:p>
        </p:txBody>
      </p:sp>
      <p:graphicFrame>
        <p:nvGraphicFramePr>
          <p:cNvPr id="451" name="Shape 451"/>
          <p:cNvGraphicFramePr/>
          <p:nvPr/>
        </p:nvGraphicFramePr>
        <p:xfrm>
          <a:off x="4559250" y="2232000"/>
          <a:ext cx="3428775" cy="1950650"/>
        </p:xfrm>
        <a:graphic>
          <a:graphicData uri="http://schemas.openxmlformats.org/drawingml/2006/table">
            <a:tbl>
              <a:tblPr>
                <a:noFill/>
                <a:tableStyleId>{C6F59E10-FAE8-4813-B312-DDCB013FDB2E}</a:tableStyleId>
              </a:tblPr>
              <a:tblGrid>
                <a:gridCol w="1142925"/>
                <a:gridCol w="1142925"/>
                <a:gridCol w="1142925"/>
              </a:tblGrid>
              <a:tr h="505300">
                <a:tc>
                  <a:txBody>
                    <a:bodyPr/>
                    <a:lstStyle/>
                    <a:p>
                      <a:pPr lvl="0" algn="ctr" rtl="0">
                        <a:buNone/>
                      </a:pPr>
                      <a:r>
                        <a:rPr lang="en" sz="1100" b="1"/>
                        <a:t>Value requirement</a:t>
                      </a:r>
                    </a:p>
                  </a:txBody>
                  <a:tcPr marL="91425" marR="91425" marT="91425" marB="91425"/>
                </a:tc>
                <a:tc>
                  <a:txBody>
                    <a:bodyPr/>
                    <a:lstStyle/>
                    <a:p>
                      <a:pPr lvl="0" algn="ctr" rtl="0">
                        <a:buNone/>
                      </a:pPr>
                      <a:r>
                        <a:rPr lang="en" sz="1100" b="1"/>
                        <a:t>Industry</a:t>
                      </a:r>
                    </a:p>
                  </a:txBody>
                  <a:tcPr marL="91425" marR="91425" marT="91425" marB="91425"/>
                </a:tc>
                <a:tc>
                  <a:txBody>
                    <a:bodyPr/>
                    <a:lstStyle/>
                    <a:p>
                      <a:pPr lvl="0" algn="ctr" rtl="0">
                        <a:buNone/>
                      </a:pPr>
                      <a:r>
                        <a:rPr lang="en" sz="1100" b="1"/>
                        <a:t>WYN</a:t>
                      </a:r>
                    </a:p>
                  </a:txBody>
                  <a:tcPr marL="91425" marR="91425" marT="91425" marB="91425"/>
                </a:tc>
              </a:tr>
              <a:tr h="337675">
                <a:tc>
                  <a:txBody>
                    <a:bodyPr/>
                    <a:lstStyle/>
                    <a:p>
                      <a:pPr lvl="0" rtl="0">
                        <a:buNone/>
                      </a:pPr>
                      <a:r>
                        <a:rPr lang="en" sz="1100"/>
                        <a:t>Price/sales</a:t>
                      </a:r>
                    </a:p>
                  </a:txBody>
                  <a:tcPr marL="91425" marR="91425" marT="91425" marB="91425"/>
                </a:tc>
                <a:tc>
                  <a:txBody>
                    <a:bodyPr/>
                    <a:lstStyle/>
                    <a:p>
                      <a:pPr lvl="0" rtl="0">
                        <a:buNone/>
                      </a:pPr>
                      <a:r>
                        <a:rPr lang="en" sz="1100"/>
                        <a:t>2.01</a:t>
                      </a:r>
                    </a:p>
                  </a:txBody>
                  <a:tcPr marL="91425" marR="91425" marT="91425" marB="91425"/>
                </a:tc>
                <a:tc>
                  <a:txBody>
                    <a:bodyPr/>
                    <a:lstStyle/>
                    <a:p>
                      <a:pPr lvl="0" rtl="0">
                        <a:buNone/>
                      </a:pPr>
                      <a:r>
                        <a:rPr lang="en" sz="1100"/>
                        <a:t>1.78</a:t>
                      </a:r>
                    </a:p>
                  </a:txBody>
                  <a:tcPr marL="91425" marR="91425" marT="91425" marB="91425"/>
                </a:tc>
              </a:tr>
              <a:tr h="381050">
                <a:tc>
                  <a:txBody>
                    <a:bodyPr/>
                    <a:lstStyle/>
                    <a:p>
                      <a:pPr lvl="0" rtl="0">
                        <a:buNone/>
                      </a:pPr>
                      <a:r>
                        <a:rPr lang="en" sz="1100"/>
                        <a:t>Price/BV</a:t>
                      </a:r>
                    </a:p>
                  </a:txBody>
                  <a:tcPr marL="91425" marR="91425" marT="91425" marB="91425"/>
                </a:tc>
                <a:tc>
                  <a:txBody>
                    <a:bodyPr/>
                    <a:lstStyle/>
                    <a:p>
                      <a:pPr lvl="0" rtl="0">
                        <a:buNone/>
                      </a:pPr>
                      <a:r>
                        <a:rPr lang="en" sz="1100"/>
                        <a:t>6.1</a:t>
                      </a:r>
                    </a:p>
                  </a:txBody>
                  <a:tcPr marL="91425" marR="91425" marT="91425" marB="91425"/>
                </a:tc>
                <a:tc>
                  <a:txBody>
                    <a:bodyPr/>
                    <a:lstStyle/>
                    <a:p>
                      <a:pPr lvl="0" rtl="0">
                        <a:buNone/>
                      </a:pPr>
                      <a:r>
                        <a:rPr lang="en" sz="1100"/>
                        <a:t>5.2</a:t>
                      </a:r>
                    </a:p>
                  </a:txBody>
                  <a:tcPr marL="91425" marR="91425" marT="91425" marB="91425"/>
                </a:tc>
              </a:tr>
              <a:tr h="337675">
                <a:tc>
                  <a:txBody>
                    <a:bodyPr/>
                    <a:lstStyle/>
                    <a:p>
                      <a:pPr lvl="0" rtl="0">
                        <a:buNone/>
                      </a:pPr>
                      <a:r>
                        <a:rPr lang="en" sz="1100"/>
                        <a:t>Div. yield</a:t>
                      </a:r>
                    </a:p>
                  </a:txBody>
                  <a:tcPr marL="91425" marR="91425" marT="91425" marB="91425"/>
                </a:tc>
                <a:tc>
                  <a:txBody>
                    <a:bodyPr/>
                    <a:lstStyle/>
                    <a:p>
                      <a:pPr lvl="0" rtl="0">
                        <a:buNone/>
                      </a:pPr>
                      <a:r>
                        <a:rPr lang="en" sz="1100"/>
                        <a:t>1.2%</a:t>
                      </a:r>
                    </a:p>
                  </a:txBody>
                  <a:tcPr marL="91425" marR="91425" marT="91425" marB="91425"/>
                </a:tc>
                <a:tc>
                  <a:txBody>
                    <a:bodyPr/>
                    <a:lstStyle/>
                    <a:p>
                      <a:pPr lvl="0" rtl="0">
                        <a:buNone/>
                      </a:pPr>
                      <a:r>
                        <a:rPr lang="en" sz="1100"/>
                        <a:t>1.6%</a:t>
                      </a:r>
                    </a:p>
                  </a:txBody>
                  <a:tcPr marL="91425" marR="91425" marT="91425" marB="91425"/>
                </a:tc>
              </a:tr>
              <a:tr h="337675">
                <a:tc>
                  <a:txBody>
                    <a:bodyPr/>
                    <a:lstStyle/>
                    <a:p>
                      <a:pPr lvl="0" rtl="0">
                        <a:buNone/>
                      </a:pPr>
                      <a:r>
                        <a:rPr lang="en" sz="1100"/>
                        <a:t>Positive FCF</a:t>
                      </a:r>
                    </a:p>
                  </a:txBody>
                  <a:tcPr marL="91425" marR="91425" marT="91425" marB="91425"/>
                </a:tc>
                <a:tc>
                  <a:txBody>
                    <a:bodyPr/>
                    <a:lstStyle/>
                    <a:p>
                      <a:pPr lvl="0" rtl="0">
                        <a:buNone/>
                      </a:pPr>
                      <a:r>
                        <a:rPr lang="en" sz="1100" i="1"/>
                        <a:t>Varies</a:t>
                      </a:r>
                    </a:p>
                  </a:txBody>
                  <a:tcPr marL="91425" marR="91425" marT="91425" marB="91425"/>
                </a:tc>
                <a:tc>
                  <a:txBody>
                    <a:bodyPr/>
                    <a:lstStyle/>
                    <a:p>
                      <a:pPr lvl="0" rtl="0">
                        <a:buNone/>
                      </a:pPr>
                      <a:r>
                        <a:rPr lang="en" sz="1100"/>
                        <a:t>Yes- $816 mil</a:t>
                      </a:r>
                    </a:p>
                  </a:txBody>
                  <a:tcPr marL="91425" marR="91425" marT="91425" marB="91425"/>
                </a:tc>
              </a:tr>
            </a:tbl>
          </a:graphicData>
        </a:graphic>
      </p:graphicFrame>
      <p:sp>
        <p:nvSpPr>
          <p:cNvPr id="452" name="Shape 452"/>
          <p:cNvSpPr/>
          <p:nvPr/>
        </p:nvSpPr>
        <p:spPr>
          <a:xfrm>
            <a:off x="6403275" y="181525"/>
            <a:ext cx="2009775" cy="600075"/>
          </a:xfrm>
          <a:prstGeom prst="rect">
            <a:avLst/>
          </a:prstGeom>
          <a:blipFill>
            <a:blip r:embed="rId4"/>
            <a:stretch>
              <a:fillRect/>
            </a:stretch>
          </a:blipFill>
        </p:spPr>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56"/>
        <p:cNvGrpSpPr/>
        <p:nvPr/>
      </p:nvGrpSpPr>
      <p:grpSpPr>
        <a:xfrm>
          <a:off x="0" y="0"/>
          <a:ext cx="0" cy="0"/>
          <a:chOff x="0" y="0"/>
          <a:chExt cx="0" cy="0"/>
        </a:xfrm>
      </p:grpSpPr>
      <p:sp>
        <p:nvSpPr>
          <p:cNvPr id="457" name="Shape 457"/>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458" name="Shape 458"/>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459" name="Shape 459"/>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460" name="Shape 460"/>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	Risk Analysis</a:t>
            </a:r>
          </a:p>
        </p:txBody>
      </p:sp>
      <p:sp>
        <p:nvSpPr>
          <p:cNvPr id="461" name="Shape 461"/>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152400" y="122525"/>
            <a:ext cx="8380499" cy="790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dirty="0"/>
              <a:t>Beta vs. Return (Fall </a:t>
            </a:r>
            <a:r>
              <a:rPr lang="en" dirty="0" smtClean="0"/>
              <a:t>201</a:t>
            </a:r>
            <a:r>
              <a:rPr lang="en-US" dirty="0" smtClean="0"/>
              <a:t>3</a:t>
            </a:r>
            <a:r>
              <a:rPr lang="en" dirty="0" smtClean="0"/>
              <a:t>)</a:t>
            </a:r>
            <a:endParaRPr lang="en" dirty="0"/>
          </a:p>
        </p:txBody>
      </p:sp>
      <p:sp>
        <p:nvSpPr>
          <p:cNvPr id="468" name="Shape 468"/>
          <p:cNvSpPr/>
          <p:nvPr/>
        </p:nvSpPr>
        <p:spPr>
          <a:xfrm>
            <a:off x="614500" y="840162"/>
            <a:ext cx="4914900" cy="3914775"/>
          </a:xfrm>
          <a:prstGeom prst="rect">
            <a:avLst/>
          </a:prstGeom>
          <a:blipFill>
            <a:blip r:embed="rId4"/>
            <a:stretch>
              <a:fillRect/>
            </a:stretch>
          </a:blipFill>
        </p:spPr>
      </p:sp>
      <p:sp>
        <p:nvSpPr>
          <p:cNvPr id="469" name="Shape 469"/>
          <p:cNvSpPr/>
          <p:nvPr/>
        </p:nvSpPr>
        <p:spPr>
          <a:xfrm>
            <a:off x="6321850" y="0"/>
            <a:ext cx="1662725" cy="4754950"/>
          </a:xfrm>
          <a:prstGeom prst="rect">
            <a:avLst/>
          </a:prstGeom>
          <a:blipFill>
            <a:blip r:embed="rId5"/>
            <a:stretch>
              <a:fillRect/>
            </a:stretch>
          </a:blipFill>
          <a:ln>
            <a:noFill/>
          </a:ln>
        </p:spPr>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73"/>
        <p:cNvGrpSpPr/>
        <p:nvPr/>
      </p:nvGrpSpPr>
      <p:grpSpPr>
        <a:xfrm>
          <a:off x="0" y="0"/>
          <a:ext cx="0" cy="0"/>
          <a:chOff x="0" y="0"/>
          <a:chExt cx="0" cy="0"/>
        </a:xfrm>
      </p:grpSpPr>
      <p:sp>
        <p:nvSpPr>
          <p:cNvPr id="474" name="Shape 474"/>
          <p:cNvSpPr/>
          <p:nvPr/>
        </p:nvSpPr>
        <p:spPr>
          <a:xfrm>
            <a:off x="1301250" y="959850"/>
            <a:ext cx="5813499" cy="3667175"/>
          </a:xfrm>
          <a:prstGeom prst="rect">
            <a:avLst/>
          </a:prstGeom>
          <a:blipFill>
            <a:blip r:embed="rId4"/>
            <a:stretch>
              <a:fillRect/>
            </a:stretch>
          </a:blipFill>
        </p:spPr>
      </p:sp>
      <p:sp>
        <p:nvSpPr>
          <p:cNvPr id="476" name="Shape 476"/>
          <p:cNvSpPr txBox="1">
            <a:spLocks noGrp="1"/>
          </p:cNvSpPr>
          <p:nvPr>
            <p:ph type="title"/>
          </p:nvPr>
        </p:nvSpPr>
        <p:spPr>
          <a:xfrm>
            <a:off x="152400" y="122525"/>
            <a:ext cx="8380499" cy="790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Beta vs. Return (All Stocks)</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480"/>
        <p:cNvGrpSpPr/>
        <p:nvPr/>
      </p:nvGrpSpPr>
      <p:grpSpPr>
        <a:xfrm>
          <a:off x="0" y="0"/>
          <a:ext cx="0" cy="0"/>
          <a:chOff x="0" y="0"/>
          <a:chExt cx="0" cy="0"/>
        </a:xfrm>
      </p:grpSpPr>
      <p:sp>
        <p:nvSpPr>
          <p:cNvPr id="481" name="Shape 481"/>
          <p:cNvSpPr/>
          <p:nvPr/>
        </p:nvSpPr>
        <p:spPr>
          <a:xfrm>
            <a:off x="1661384" y="933999"/>
            <a:ext cx="5821224" cy="3687175"/>
          </a:xfrm>
          <a:prstGeom prst="rect">
            <a:avLst/>
          </a:prstGeom>
          <a:blipFill>
            <a:blip r:embed="rId4"/>
            <a:stretch>
              <a:fillRect/>
            </a:stretch>
          </a:blipFill>
        </p:spPr>
      </p:sp>
      <p:sp>
        <p:nvSpPr>
          <p:cNvPr id="482" name="Shape 482"/>
          <p:cNvSpPr txBox="1"/>
          <p:nvPr/>
        </p:nvSpPr>
        <p:spPr>
          <a:xfrm>
            <a:off x="0" y="4701800"/>
            <a:ext cx="7281600" cy="441600"/>
          </a:xfrm>
          <a:prstGeom prst="rect">
            <a:avLst/>
          </a:prstGeom>
        </p:spPr>
        <p:txBody>
          <a:bodyPr lIns="91425" tIns="91425" rIns="91425" bIns="91425" anchor="ctr" anchorCtr="0">
            <a:noAutofit/>
          </a:bodyPr>
          <a:lstStyle/>
          <a:p>
            <a:pPr lvl="0" rtl="0">
              <a:lnSpc>
                <a:spcPct val="115000"/>
              </a:lnSpc>
              <a:spcBef>
                <a:spcPts val="400"/>
              </a:spcBef>
              <a:buNone/>
            </a:pPr>
            <a:r>
              <a:rPr lang="en" sz="900">
                <a:solidFill>
                  <a:srgbClr val="FFFFFF"/>
                </a:solidFill>
              </a:rPr>
              <a:t>This was made on a Morningstar report and shows the portolio and individual stocks standard deviation against the reward</a:t>
            </a:r>
          </a:p>
          <a:p>
            <a:pPr lvl="0" rtl="0">
              <a:lnSpc>
                <a:spcPct val="115000"/>
              </a:lnSpc>
              <a:spcBef>
                <a:spcPts val="400"/>
              </a:spcBef>
              <a:buNone/>
            </a:pPr>
            <a:r>
              <a:rPr lang="en" sz="900">
                <a:solidFill>
                  <a:srgbClr val="FFFFFF"/>
                </a:solidFill>
              </a:rPr>
              <a:t>The benchmark is the Morningstar us market TR</a:t>
            </a:r>
          </a:p>
        </p:txBody>
      </p:sp>
      <p:sp>
        <p:nvSpPr>
          <p:cNvPr id="483" name="Shape 483"/>
          <p:cNvSpPr txBox="1">
            <a:spLocks noGrp="1"/>
          </p:cNvSpPr>
          <p:nvPr>
            <p:ph type="title"/>
          </p:nvPr>
        </p:nvSpPr>
        <p:spPr>
          <a:xfrm>
            <a:off x="152400" y="122525"/>
            <a:ext cx="8380499" cy="790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Risk/Reward Scatterplot</a:t>
            </a:r>
          </a:p>
        </p:txBody>
      </p:sp>
      <p:sp>
        <p:nvSpPr>
          <p:cNvPr id="484" name="Shape 484"/>
          <p:cNvSpPr txBox="1"/>
          <p:nvPr/>
        </p:nvSpPr>
        <p:spPr>
          <a:xfrm>
            <a:off x="1820925" y="971975"/>
            <a:ext cx="1584300" cy="224700"/>
          </a:xfrm>
          <a:prstGeom prst="rect">
            <a:avLst/>
          </a:prstGeom>
          <a:solidFill>
            <a:srgbClr val="FFFFFF"/>
          </a:solidFill>
        </p:spPr>
        <p:txBody>
          <a:bodyPr lIns="91425" tIns="91425" rIns="91425" bIns="91425" anchor="t" anchorCtr="0">
            <a:noAutofit/>
          </a:bodyPr>
          <a:lstStyle/>
          <a:p>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169450" y="80925"/>
            <a:ext cx="7772400" cy="857400"/>
          </a:xfrm>
          <a:prstGeom prst="rect">
            <a:avLst/>
          </a:prstGeom>
        </p:spPr>
        <p:txBody>
          <a:bodyPr lIns="91425" tIns="91425" rIns="91425" bIns="91425" anchor="t" anchorCtr="0">
            <a:noAutofit/>
          </a:bodyPr>
          <a:lstStyle/>
          <a:p>
            <a:pPr>
              <a:buNone/>
            </a:pPr>
            <a:r>
              <a:rPr lang="en"/>
              <a:t>Correlation Matrix</a:t>
            </a:r>
          </a:p>
        </p:txBody>
      </p:sp>
      <p:sp>
        <p:nvSpPr>
          <p:cNvPr id="490" name="Shape 490"/>
          <p:cNvSpPr/>
          <p:nvPr/>
        </p:nvSpPr>
        <p:spPr>
          <a:xfrm>
            <a:off x="452737" y="592212"/>
            <a:ext cx="8238525" cy="3959075"/>
          </a:xfrm>
          <a:prstGeom prst="rect">
            <a:avLst/>
          </a:prstGeom>
          <a:blipFill>
            <a:blip r:embed="rId3"/>
            <a:stretch>
              <a:fillRect/>
            </a:stretch>
          </a:blipFill>
          <a:ln>
            <a:noFill/>
          </a:ln>
        </p:spPr>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0" y="0"/>
            <a:ext cx="7772400" cy="857400"/>
          </a:xfrm>
          <a:prstGeom prst="rect">
            <a:avLst/>
          </a:prstGeom>
        </p:spPr>
        <p:txBody>
          <a:bodyPr lIns="91425" tIns="91425" rIns="91425" bIns="91425" anchor="t" anchorCtr="0">
            <a:noAutofit/>
          </a:bodyPr>
          <a:lstStyle/>
          <a:p>
            <a:pPr>
              <a:buNone/>
            </a:pPr>
            <a:r>
              <a:rPr lang="en"/>
              <a:t>Covariance Matrix</a:t>
            </a:r>
          </a:p>
        </p:txBody>
      </p:sp>
      <p:sp>
        <p:nvSpPr>
          <p:cNvPr id="496" name="Shape 496"/>
          <p:cNvSpPr/>
          <p:nvPr/>
        </p:nvSpPr>
        <p:spPr>
          <a:xfrm>
            <a:off x="0" y="878533"/>
            <a:ext cx="9144001" cy="3386433"/>
          </a:xfrm>
          <a:prstGeom prst="rect">
            <a:avLst/>
          </a:prstGeom>
          <a:blipFill>
            <a:blip r:embed="rId3"/>
            <a:stretch>
              <a:fillRect/>
            </a:stretch>
          </a:blipFill>
          <a:ln>
            <a:noFill/>
          </a:ln>
        </p:spPr>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00"/>
        <p:cNvGrpSpPr/>
        <p:nvPr/>
      </p:nvGrpSpPr>
      <p:grpSpPr>
        <a:xfrm>
          <a:off x="0" y="0"/>
          <a:ext cx="0" cy="0"/>
          <a:chOff x="0" y="0"/>
          <a:chExt cx="0" cy="0"/>
        </a:xfrm>
      </p:grpSpPr>
      <p:sp>
        <p:nvSpPr>
          <p:cNvPr id="501" name="Shape 501"/>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502" name="Shape 502"/>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503" name="Shape 503"/>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504" name="Shape 504"/>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	SAP Performance Evaluation</a:t>
            </a:r>
          </a:p>
        </p:txBody>
      </p:sp>
      <p:sp>
        <p:nvSpPr>
          <p:cNvPr id="505" name="Shape 505"/>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Housing Market</a:t>
            </a:r>
          </a:p>
        </p:txBody>
      </p:sp>
      <p:sp>
        <p:nvSpPr>
          <p:cNvPr id="100" name="Shape 100"/>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bloomberg.com/news (August 28, 2013)</a:t>
            </a:r>
          </a:p>
        </p:txBody>
      </p:sp>
      <p:sp>
        <p:nvSpPr>
          <p:cNvPr id="101" name="Shape 101"/>
          <p:cNvSpPr txBox="1">
            <a:spLocks noGrp="1"/>
          </p:cNvSpPr>
          <p:nvPr>
            <p:ph type="body" idx="1"/>
          </p:nvPr>
        </p:nvSpPr>
        <p:spPr>
          <a:xfrm>
            <a:off x="571425" y="109070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Housing prices</a:t>
            </a:r>
          </a:p>
          <a:p>
            <a:pPr marL="455612" marR="0" lvl="1" indent="-157162" algn="l" rtl="0">
              <a:buClr>
                <a:schemeClr val="dk1"/>
              </a:buClr>
              <a:buSzPct val="100000"/>
              <a:buFont typeface="Georgia"/>
              <a:buChar char="▪"/>
            </a:pPr>
            <a:r>
              <a:rPr lang="en" sz="1200"/>
              <a:t>Home prices still surging - but pace of gains has steadied as interest rates continue to rise </a:t>
            </a:r>
          </a:p>
          <a:p>
            <a:pPr marL="455612" marR="0" lvl="1" indent="-157162" algn="l" rtl="0">
              <a:buClr>
                <a:schemeClr val="dk1"/>
              </a:buClr>
              <a:buSzPct val="100000"/>
              <a:buFont typeface="Georgia"/>
              <a:buChar char="▪"/>
            </a:pPr>
            <a:r>
              <a:rPr lang="en" sz="1200"/>
              <a:t>Rates rising to almost 4.6% </a:t>
            </a:r>
          </a:p>
          <a:p>
            <a:pPr marL="455612" marR="0" lvl="1" indent="-157162" algn="l" rtl="0">
              <a:buClr>
                <a:schemeClr val="dk1"/>
              </a:buClr>
              <a:buSzPct val="100000"/>
              <a:buFont typeface="Georgia"/>
              <a:buChar char="▪"/>
            </a:pPr>
            <a:r>
              <a:rPr lang="en" sz="1200"/>
              <a:t>Overall 12.1% increase over the past year</a:t>
            </a:r>
          </a:p>
          <a:p>
            <a:pPr marL="742950" marR="0" lvl="2" indent="-174625" algn="l" rtl="0">
              <a:buClr>
                <a:schemeClr val="dk1"/>
              </a:buClr>
              <a:buSzPct val="100000"/>
              <a:buFont typeface="Georgia"/>
              <a:buChar char="▪"/>
            </a:pPr>
            <a:r>
              <a:rPr lang="en" sz="1200"/>
              <a:t>Smallest price increase: NY, 3.3%</a:t>
            </a:r>
          </a:p>
          <a:p>
            <a:pPr marL="742950" marR="0" lvl="2" indent="-174625" algn="l" rtl="0">
              <a:buClr>
                <a:schemeClr val="dk1"/>
              </a:buClr>
              <a:buSzPct val="100000"/>
              <a:buFont typeface="Georgia"/>
              <a:buChar char="▪"/>
            </a:pPr>
            <a:r>
              <a:rPr lang="en" sz="1200"/>
              <a:t>Largest price increase: Las Vegas, 24.9% </a:t>
            </a:r>
          </a:p>
          <a:p>
            <a:endParaRPr lang="en" sz="1200"/>
          </a:p>
        </p:txBody>
      </p:sp>
      <p:sp>
        <p:nvSpPr>
          <p:cNvPr id="102" name="Shape 102"/>
          <p:cNvSpPr/>
          <p:nvPr/>
        </p:nvSpPr>
        <p:spPr>
          <a:xfrm>
            <a:off x="2698437" y="2833675"/>
            <a:ext cx="3289774" cy="1487824"/>
          </a:xfrm>
          <a:prstGeom prst="rect">
            <a:avLst/>
          </a:prstGeom>
          <a:blipFill>
            <a:blip r:embed="rId4"/>
            <a:stretch>
              <a:fillRect/>
            </a:stretch>
          </a:blipFill>
        </p:spPr>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168525" y="107500"/>
            <a:ext cx="7772400" cy="857400"/>
          </a:xfrm>
          <a:prstGeom prst="rect">
            <a:avLst/>
          </a:prstGeom>
        </p:spPr>
        <p:txBody>
          <a:bodyPr lIns="91425" tIns="91425" rIns="91425" bIns="91425" anchor="t" anchorCtr="0">
            <a:noAutofit/>
          </a:bodyPr>
          <a:lstStyle/>
          <a:p>
            <a:pPr>
              <a:buNone/>
            </a:pPr>
            <a:r>
              <a:rPr lang="en"/>
              <a:t>SAP Fund vs. Benchmark</a:t>
            </a:r>
          </a:p>
        </p:txBody>
      </p:sp>
      <p:sp>
        <p:nvSpPr>
          <p:cNvPr id="512" name="Shape 512"/>
          <p:cNvSpPr/>
          <p:nvPr/>
        </p:nvSpPr>
        <p:spPr>
          <a:xfrm>
            <a:off x="1148600" y="1039950"/>
            <a:ext cx="7136999" cy="3604674"/>
          </a:xfrm>
          <a:prstGeom prst="rect">
            <a:avLst/>
          </a:prstGeom>
          <a:blipFill>
            <a:blip r:embed="rId3"/>
            <a:stretch>
              <a:fillRect/>
            </a:stretch>
          </a:blipFill>
        </p:spPr>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168525" y="143925"/>
            <a:ext cx="7772400" cy="857400"/>
          </a:xfrm>
          <a:prstGeom prst="rect">
            <a:avLst/>
          </a:prstGeom>
        </p:spPr>
        <p:txBody>
          <a:bodyPr lIns="91425" tIns="91425" rIns="91425" bIns="91425" anchor="t" anchorCtr="0">
            <a:noAutofit/>
          </a:bodyPr>
          <a:lstStyle/>
          <a:p>
            <a:pPr>
              <a:buNone/>
            </a:pPr>
            <a:r>
              <a:rPr lang="en"/>
              <a:t>Sector Breakdown</a:t>
            </a:r>
          </a:p>
        </p:txBody>
      </p:sp>
      <p:sp>
        <p:nvSpPr>
          <p:cNvPr id="518" name="Shape 518"/>
          <p:cNvSpPr/>
          <p:nvPr/>
        </p:nvSpPr>
        <p:spPr>
          <a:xfrm>
            <a:off x="685800" y="767475"/>
            <a:ext cx="7772400" cy="3944649"/>
          </a:xfrm>
          <a:prstGeom prst="rect">
            <a:avLst/>
          </a:prstGeom>
          <a:blipFill>
            <a:blip r:embed="rId3"/>
            <a:stretch>
              <a:fillRect/>
            </a:stretch>
          </a:blipFill>
        </p:spPr>
      </p:sp>
      <p:sp>
        <p:nvSpPr>
          <p:cNvPr id="519" name="Shape 519"/>
          <p:cNvSpPr/>
          <p:nvPr/>
        </p:nvSpPr>
        <p:spPr>
          <a:xfrm>
            <a:off x="6164450" y="4260125"/>
            <a:ext cx="1581150" cy="219075"/>
          </a:xfrm>
          <a:prstGeom prst="rect">
            <a:avLst/>
          </a:prstGeom>
          <a:blipFill>
            <a:blip r:embed="rId4"/>
            <a:stretch>
              <a:fillRect/>
            </a:stretch>
          </a:blipFill>
        </p:spPr>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146450" y="109275"/>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Weight vs. Return</a:t>
            </a:r>
          </a:p>
        </p:txBody>
      </p:sp>
      <p:sp>
        <p:nvSpPr>
          <p:cNvPr id="525" name="Shape 525"/>
          <p:cNvSpPr/>
          <p:nvPr/>
        </p:nvSpPr>
        <p:spPr>
          <a:xfrm>
            <a:off x="935562" y="685375"/>
            <a:ext cx="7272874" cy="4034425"/>
          </a:xfrm>
          <a:prstGeom prst="rect">
            <a:avLst/>
          </a:prstGeom>
          <a:blipFill>
            <a:blip r:embed="rId4"/>
            <a:stretch>
              <a:fillRect/>
            </a:stretch>
          </a:blipFill>
        </p:spPr>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29"/>
        <p:cNvGrpSpPr/>
        <p:nvPr/>
      </p:nvGrpSpPr>
      <p:grpSpPr>
        <a:xfrm>
          <a:off x="0" y="0"/>
          <a:ext cx="0" cy="0"/>
          <a:chOff x="0" y="0"/>
          <a:chExt cx="0" cy="0"/>
        </a:xfrm>
      </p:grpSpPr>
      <p:sp>
        <p:nvSpPr>
          <p:cNvPr id="530" name="Shape 530"/>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531" name="Shape 531"/>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532" name="Shape 532"/>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533" name="Shape 533"/>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	Recommended Future Enhancements </a:t>
            </a:r>
          </a:p>
        </p:txBody>
      </p:sp>
      <p:sp>
        <p:nvSpPr>
          <p:cNvPr id="534" name="Shape 534"/>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dirty="0" smtClean="0"/>
              <a:t>Recommendation</a:t>
            </a:r>
            <a:r>
              <a:rPr lang="en-US" dirty="0" err="1" smtClean="0"/>
              <a:t>s</a:t>
            </a:r>
            <a:endParaRPr lang="en" dirty="0"/>
          </a:p>
        </p:txBody>
      </p:sp>
      <p:sp>
        <p:nvSpPr>
          <p:cNvPr id="541" name="Shape 541"/>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US" sz="1200" dirty="0" smtClean="0"/>
              <a:t>1. </a:t>
            </a:r>
            <a:r>
              <a:rPr lang="en" sz="1200" dirty="0" smtClean="0"/>
              <a:t>Revisit </a:t>
            </a:r>
            <a:r>
              <a:rPr lang="en" sz="1200" dirty="0"/>
              <a:t>screens </a:t>
            </a:r>
          </a:p>
          <a:p>
            <a:pPr marL="0" marR="0" lvl="0" indent="0" algn="l" rtl="0">
              <a:buNone/>
            </a:pPr>
            <a:r>
              <a:rPr lang="en" sz="1200" dirty="0"/>
              <a:t>-Make some adjustments</a:t>
            </a:r>
          </a:p>
          <a:p>
            <a:pPr marL="0" marR="0" lvl="0" indent="0" algn="l" rtl="0">
              <a:buNone/>
            </a:pPr>
            <a:r>
              <a:rPr lang="en" sz="1200" dirty="0"/>
              <a:t>-Perhaps set screens to be sector-specific</a:t>
            </a:r>
          </a:p>
          <a:p>
            <a:pPr marL="0" marR="0" lvl="0" indent="0" algn="l" rtl="0">
              <a:buNone/>
            </a:pPr>
            <a:r>
              <a:rPr lang="en" sz="1200" dirty="0"/>
              <a:t>- Class particularly encourages new students to revisit screens for technology &amp; telecomm, </a:t>
            </a:r>
          </a:p>
          <a:p>
            <a:endParaRPr lang="en" sz="1200" dirty="0"/>
          </a:p>
          <a:p>
            <a:pPr marL="0" marR="0" lvl="0" indent="0" algn="l" rtl="0">
              <a:buNone/>
            </a:pPr>
            <a:r>
              <a:rPr lang="en-US" sz="1200" dirty="0" smtClean="0"/>
              <a:t>2. </a:t>
            </a:r>
            <a:r>
              <a:rPr lang="en" sz="1200" dirty="0" smtClean="0"/>
              <a:t>Assure </a:t>
            </a:r>
            <a:r>
              <a:rPr lang="en" sz="1200" dirty="0"/>
              <a:t>students understand screening metrics and the meanings of individual metrics </a:t>
            </a:r>
          </a:p>
          <a:p>
            <a:endParaRPr lang="en" sz="1200" dirty="0"/>
          </a:p>
          <a:p>
            <a:pPr marL="0" marR="0" lvl="0" indent="0" algn="l" rtl="0">
              <a:buNone/>
            </a:pPr>
            <a:r>
              <a:rPr lang="en-US" sz="1200" dirty="0" smtClean="0"/>
              <a:t>3. </a:t>
            </a:r>
            <a:r>
              <a:rPr lang="en" sz="1200" dirty="0" smtClean="0"/>
              <a:t>Encourage </a:t>
            </a:r>
            <a:r>
              <a:rPr lang="en" sz="1200" dirty="0"/>
              <a:t>a critical investment approval process to assure a challenging learning experience and realistic investment process </a:t>
            </a:r>
          </a:p>
          <a:p>
            <a:endParaRPr lang="en" sz="1200" dirty="0"/>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45"/>
        <p:cNvGrpSpPr/>
        <p:nvPr/>
      </p:nvGrpSpPr>
      <p:grpSpPr>
        <a:xfrm>
          <a:off x="0" y="0"/>
          <a:ext cx="0" cy="0"/>
          <a:chOff x="0" y="0"/>
          <a:chExt cx="0" cy="0"/>
        </a:xfrm>
      </p:grpSpPr>
      <p:sp>
        <p:nvSpPr>
          <p:cNvPr id="546" name="Shape 546"/>
          <p:cNvSpPr txBox="1"/>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buSzPct val="25000"/>
              <a:buNone/>
            </a:pPr>
            <a:r>
              <a:rPr lang="en" sz="1800" b="0" i="0" u="none" strike="noStrike" cap="none" baseline="0">
                <a:solidFill>
                  <a:schemeClr val="dk1"/>
                </a:solidFill>
                <a:latin typeface="Georgia"/>
                <a:ea typeface="Georgia"/>
                <a:cs typeface="Georgia"/>
                <a:sym typeface="Georgia"/>
              </a:rPr>
              <a:t>
</a:t>
            </a:r>
          </a:p>
        </p:txBody>
      </p:sp>
      <p:sp>
        <p:nvSpPr>
          <p:cNvPr id="547" name="Shape 547"/>
          <p:cNvSpPr txBox="1"/>
          <p:nvPr/>
        </p:nvSpPr>
        <p:spPr>
          <a:xfrm>
            <a:off x="838200" y="1600200"/>
            <a:ext cx="7772400" cy="2902743"/>
          </a:xfrm>
          <a:prstGeom prst="rect">
            <a:avLst/>
          </a:prstGeom>
          <a:noFill/>
          <a:ln>
            <a:noFill/>
          </a:ln>
        </p:spPr>
        <p:txBody>
          <a:bodyPr lIns="91425" tIns="45700" rIns="91425" bIns="45700" anchor="t" anchorCtr="0">
            <a:noAutofit/>
          </a:bodyPr>
          <a:lstStyle/>
          <a:p>
            <a:endParaRPr/>
          </a:p>
        </p:txBody>
      </p:sp>
      <p:sp>
        <p:nvSpPr>
          <p:cNvPr id="548" name="Shape 548"/>
          <p:cNvSpPr txBox="1"/>
          <p:nvPr/>
        </p:nvSpPr>
        <p:spPr>
          <a:xfrm>
            <a:off x="3790950" y="2021681"/>
            <a:ext cx="1562099" cy="1100137"/>
          </a:xfrm>
          <a:prstGeom prst="rect">
            <a:avLst/>
          </a:prstGeom>
          <a:noFill/>
          <a:ln>
            <a:noFill/>
          </a:ln>
        </p:spPr>
        <p:txBody>
          <a:bodyPr lIns="91425" tIns="45700" rIns="91425" bIns="45700" anchor="t" anchorCtr="0">
            <a:noAutofit/>
          </a:bodyPr>
          <a:lstStyle/>
          <a:p>
            <a:endParaRPr/>
          </a:p>
        </p:txBody>
      </p:sp>
      <p:sp>
        <p:nvSpPr>
          <p:cNvPr id="549" name="Shape 549"/>
          <p:cNvSpPr txBox="1"/>
          <p:nvPr/>
        </p:nvSpPr>
        <p:spPr>
          <a:xfrm>
            <a:off x="0" y="1885950"/>
            <a:ext cx="9144000" cy="12572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Georgia"/>
              <a:buNone/>
            </a:pPr>
            <a:r>
              <a:rPr lang="en" sz="3200" b="0" i="0" u="none" strike="noStrike" cap="none" baseline="0">
                <a:solidFill>
                  <a:schemeClr val="dk2"/>
                </a:solidFill>
                <a:latin typeface="Georgia"/>
                <a:ea typeface="Georgia"/>
                <a:cs typeface="Georgia"/>
                <a:sym typeface="Georgia"/>
              </a:rPr>
              <a:t>	Student Manager Profiles</a:t>
            </a:r>
          </a:p>
        </p:txBody>
      </p:sp>
      <p:sp>
        <p:nvSpPr>
          <p:cNvPr id="550" name="Shape 550"/>
          <p:cNvSpPr txBox="1">
            <a:spLocks noGrp="1"/>
          </p:cNvSpPr>
          <p:nvPr>
            <p:ph type="dt" idx="10"/>
          </p:nvPr>
        </p:nvSpPr>
        <p:spPr>
          <a:xfrm>
            <a:off x="685800" y="4835127"/>
            <a:ext cx="1828800" cy="2512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Georgia"/>
                <a:ea typeface="Georgia"/>
                <a:cs typeface="Georgia"/>
                <a:sym typeface="Georgia"/>
              </a:rPr>
              <a:t> </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Jonathan Barr</a:t>
            </a:r>
          </a:p>
        </p:txBody>
      </p:sp>
      <p:sp>
        <p:nvSpPr>
          <p:cNvPr id="557" name="Shape 557"/>
          <p:cNvSpPr/>
          <p:nvPr/>
        </p:nvSpPr>
        <p:spPr>
          <a:xfrm>
            <a:off x="6018050" y="924100"/>
            <a:ext cx="1905000" cy="2762250"/>
          </a:xfrm>
          <a:prstGeom prst="rect">
            <a:avLst/>
          </a:prstGeom>
          <a:blipFill>
            <a:blip r:embed="rId4"/>
            <a:stretch>
              <a:fillRect/>
            </a:stretch>
          </a:blipFill>
        </p:spPr>
      </p:sp>
      <p:sp>
        <p:nvSpPr>
          <p:cNvPr id="558" name="Shape 558"/>
          <p:cNvSpPr txBox="1"/>
          <p:nvPr/>
        </p:nvSpPr>
        <p:spPr>
          <a:xfrm>
            <a:off x="571425" y="1000300"/>
            <a:ext cx="4793099"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Colts Neck, NJ</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Member of the Club Hockey Team</a:t>
            </a:r>
          </a:p>
          <a:p>
            <a:endParaRPr lang="en" sz="1200">
              <a:solidFill>
                <a:schemeClr val="dk1"/>
              </a:solidFill>
              <a:latin typeface="Georgia"/>
              <a:ea typeface="Georgia"/>
              <a:cs typeface="Georgia"/>
              <a:sym typeface="Georgia"/>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Margaret Brennan</a:t>
            </a:r>
          </a:p>
        </p:txBody>
      </p:sp>
      <p:sp>
        <p:nvSpPr>
          <p:cNvPr id="564" name="Shape 564"/>
          <p:cNvSpPr/>
          <p:nvPr/>
        </p:nvSpPr>
        <p:spPr>
          <a:xfrm>
            <a:off x="6088825" y="843800"/>
            <a:ext cx="1905000" cy="2762250"/>
          </a:xfrm>
          <a:prstGeom prst="rect">
            <a:avLst/>
          </a:prstGeom>
          <a:blipFill>
            <a:blip r:embed="rId4"/>
            <a:stretch>
              <a:fillRect/>
            </a:stretch>
          </a:blipFill>
        </p:spPr>
      </p:sp>
      <p:sp>
        <p:nvSpPr>
          <p:cNvPr id="565" name="Shape 565"/>
          <p:cNvSpPr txBox="1"/>
          <p:nvPr/>
        </p:nvSpPr>
        <p:spPr>
          <a:xfrm>
            <a:off x="571425" y="843800"/>
            <a:ext cx="4943399" cy="3266100"/>
          </a:xfrm>
          <a:prstGeom prst="rect">
            <a:avLst/>
          </a:prstGeom>
        </p:spPr>
        <p:txBody>
          <a:bodyPr lIns="91425" tIns="91425" rIns="91425" bIns="91425" anchor="t" anchorCtr="0">
            <a:noAutofit/>
          </a:bodyPr>
          <a:lstStyle/>
          <a:p>
            <a:pPr lvl="0" rtl="0">
              <a:spcBef>
                <a:spcPts val="480"/>
              </a:spcBef>
              <a:buClr>
                <a:schemeClr val="dk1"/>
              </a:buClr>
              <a:buSzPct val="91666"/>
              <a:buFont typeface="Arial"/>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Hingham, MA</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latin typeface="Georgia"/>
                <a:ea typeface="Georgia"/>
                <a:cs typeface="Georgia"/>
                <a:sym typeface="Georgia"/>
              </a:rPr>
              <a:t>Information Systems</a:t>
            </a:r>
          </a:p>
          <a:p>
            <a:endParaRPr lang="en" sz="1200">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Financial Management Association Member; Ignatian Society Student Tour Guide; Relay For Life Committee Member</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Planning and Allocation Intern at Casual Male Retail Group</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Additional information: </a:t>
            </a:r>
            <a:r>
              <a:rPr lang="en" sz="1200">
                <a:latin typeface="Georgia"/>
                <a:ea typeface="Georgia"/>
                <a:cs typeface="Georgia"/>
                <a:sym typeface="Georgia"/>
              </a:rPr>
              <a:t>Studied abroad in Cork, Ireland at University College Cork</a:t>
            </a:r>
          </a:p>
          <a:p>
            <a:endParaRPr lang="en" sz="1200">
              <a:latin typeface="Georgia"/>
              <a:ea typeface="Georgia"/>
              <a:cs typeface="Georgia"/>
              <a:sym typeface="Georgia"/>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Caroline Byrne</a:t>
            </a:r>
          </a:p>
        </p:txBody>
      </p:sp>
      <p:sp>
        <p:nvSpPr>
          <p:cNvPr id="571" name="Shape 571"/>
          <p:cNvSpPr/>
          <p:nvPr/>
        </p:nvSpPr>
        <p:spPr>
          <a:xfrm>
            <a:off x="6245725" y="870800"/>
            <a:ext cx="1905000" cy="2762250"/>
          </a:xfrm>
          <a:prstGeom prst="rect">
            <a:avLst/>
          </a:prstGeom>
          <a:blipFill>
            <a:blip r:embed="rId4"/>
            <a:stretch>
              <a:fillRect/>
            </a:stretch>
          </a:blipFill>
        </p:spPr>
      </p:sp>
      <p:sp>
        <p:nvSpPr>
          <p:cNvPr id="572" name="Shape 572"/>
          <p:cNvSpPr txBox="1"/>
          <p:nvPr/>
        </p:nvSpPr>
        <p:spPr>
          <a:xfrm>
            <a:off x="571425" y="1000300"/>
            <a:ext cx="5604599"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Brooklyn, NY</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Relay For Life Mission Committee Co-Chair; Financial Management Association Member</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Investment Intern for New York Community Trust; Claims Intern for AXA Art Insurance Corporation</a:t>
            </a:r>
          </a:p>
          <a:p>
            <a:endParaRPr lang="en" sz="1200">
              <a:solidFill>
                <a:schemeClr val="dk1"/>
              </a:solidFill>
              <a:latin typeface="Georgia"/>
              <a:ea typeface="Georgia"/>
              <a:cs typeface="Georgia"/>
              <a:sym typeface="Georgia"/>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Joseph Deraville</a:t>
            </a:r>
          </a:p>
        </p:txBody>
      </p:sp>
      <p:sp>
        <p:nvSpPr>
          <p:cNvPr id="578" name="Shape 578"/>
          <p:cNvSpPr/>
          <p:nvPr/>
        </p:nvSpPr>
        <p:spPr>
          <a:xfrm>
            <a:off x="6391375" y="681350"/>
            <a:ext cx="1993225" cy="2980000"/>
          </a:xfrm>
          <a:prstGeom prst="rect">
            <a:avLst/>
          </a:prstGeom>
          <a:blipFill>
            <a:blip r:embed="rId4"/>
            <a:stretch>
              <a:fillRect/>
            </a:stretch>
          </a:blipFill>
        </p:spPr>
      </p:sp>
      <p:sp>
        <p:nvSpPr>
          <p:cNvPr id="579" name="Shape 579"/>
          <p:cNvSpPr txBox="1"/>
          <p:nvPr/>
        </p:nvSpPr>
        <p:spPr>
          <a:xfrm>
            <a:off x="571425" y="1000300"/>
            <a:ext cx="4921799"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Maplewood, NJ</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lnSpc>
                <a:spcPct val="115000"/>
              </a:lnSpc>
              <a:buNone/>
            </a:pPr>
            <a:r>
              <a:rPr lang="en" sz="1200" b="1">
                <a:solidFill>
                  <a:schemeClr val="dk2"/>
                </a:solidFill>
                <a:latin typeface="Georgia"/>
                <a:ea typeface="Georgia"/>
                <a:cs typeface="Georgia"/>
                <a:sym typeface="Georgia"/>
              </a:rPr>
              <a:t>Internship experience: </a:t>
            </a:r>
            <a:r>
              <a:rPr lang="en" sz="1200">
                <a:latin typeface="Georgia"/>
                <a:ea typeface="Georgia"/>
                <a:cs typeface="Georgia"/>
                <a:sym typeface="Georgia"/>
              </a:rPr>
              <a:t>Corporate Summer Analyst 2013 JPMorgan, NYC; Corporate Commercial Banking Summer Analyst 2012 Citigroup, Shanghai, CH</a:t>
            </a:r>
          </a:p>
          <a:p>
            <a:endParaRPr lang="en" sz="1200">
              <a:latin typeface="Georgia"/>
              <a:ea typeface="Georgia"/>
              <a:cs typeface="Georgia"/>
              <a:sym typeface="Georgia"/>
            </a:endParaRPr>
          </a:p>
          <a:p>
            <a:pPr lvl="0" rtl="0">
              <a:lnSpc>
                <a:spcPct val="115000"/>
              </a:lnSpc>
              <a:buNone/>
            </a:pPr>
            <a:r>
              <a:rPr lang="en" sz="1200" b="1">
                <a:solidFill>
                  <a:schemeClr val="dk2"/>
                </a:solidFill>
                <a:latin typeface="Georgia"/>
                <a:ea typeface="Georgia"/>
                <a:cs typeface="Georgia"/>
                <a:sym typeface="Georgia"/>
              </a:rPr>
              <a:t>After Graduation:</a:t>
            </a:r>
            <a:r>
              <a:rPr lang="en" sz="1200">
                <a:latin typeface="Georgia"/>
                <a:ea typeface="Georgia"/>
                <a:cs typeface="Georgia"/>
                <a:sym typeface="Georgia"/>
              </a:rPr>
              <a:t> Joining JPMorgan's Corporate Analyst Division</a:t>
            </a:r>
          </a:p>
          <a:p>
            <a:endParaRPr lang="en" sz="1200">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Additional information: </a:t>
            </a:r>
            <a:r>
              <a:rPr lang="en" sz="1200">
                <a:latin typeface="Georgia"/>
                <a:ea typeface="Georgia"/>
                <a:cs typeface="Georgia"/>
                <a:sym typeface="Georgia"/>
              </a:rPr>
              <a:t>Studied abroad in Spain, Spring 2013</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Commodities</a:t>
            </a:r>
          </a:p>
        </p:txBody>
      </p:sp>
      <p:sp>
        <p:nvSpPr>
          <p:cNvPr id="108" name="Shape 108"/>
          <p:cNvSpPr txBox="1">
            <a:spLocks noGrp="1"/>
          </p:cNvSpPr>
          <p:nvPr>
            <p:ph type="body" idx="1"/>
          </p:nvPr>
        </p:nvSpPr>
        <p:spPr>
          <a:xfrm>
            <a:off x="571425" y="109070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Oil rises due to Fed policy decision</a:t>
            </a:r>
          </a:p>
          <a:p>
            <a:pPr marL="455612" marR="0" lvl="1" indent="-157162" algn="l" rtl="0">
              <a:buClr>
                <a:schemeClr val="dk1"/>
              </a:buClr>
              <a:buSzPct val="100000"/>
              <a:buFont typeface="Georgia"/>
              <a:buChar char="▪"/>
            </a:pPr>
            <a:r>
              <a:rPr lang="en" sz="1200"/>
              <a:t>Price of oil rose over $106/barrel as traders prepared for expected decrease in Fed’s monetary stimulus</a:t>
            </a:r>
          </a:p>
          <a:p>
            <a:pPr marL="455612" marR="0" lvl="1" indent="-157162" algn="l" rtl="0">
              <a:buClr>
                <a:schemeClr val="dk1"/>
              </a:buClr>
              <a:buSzPct val="100000"/>
              <a:buFont typeface="Georgia"/>
              <a:buChar char="▪"/>
            </a:pPr>
            <a:r>
              <a:rPr lang="en" sz="1200"/>
              <a:t>Rose to $110/barrel earlier this month (September) in relation to the current events covered in Syria</a:t>
            </a:r>
          </a:p>
          <a:p>
            <a:pPr marL="455612" marR="0" lvl="1" indent="-157162" algn="l" rtl="0">
              <a:buClr>
                <a:schemeClr val="dk1"/>
              </a:buClr>
              <a:buSzPct val="100000"/>
              <a:buFont typeface="Georgia"/>
              <a:buChar char="▪"/>
            </a:pPr>
            <a:r>
              <a:rPr lang="en" sz="1200"/>
              <a:t>Also, U.S. expected to surpass Russia &amp; Saudi Arabia as world’s top oil producer by 2015</a:t>
            </a:r>
          </a:p>
          <a:p>
            <a:pPr marL="0" lvl="0" indent="0" rtl="0">
              <a:buClr>
                <a:srgbClr val="000000"/>
              </a:buClr>
              <a:buSzPct val="91666"/>
              <a:buFont typeface="Arial"/>
              <a:buNone/>
            </a:pPr>
            <a:r>
              <a:rPr lang="en" sz="1200" b="1"/>
              <a:t>Other energy futures</a:t>
            </a:r>
          </a:p>
          <a:p>
            <a:pPr marL="455612" lvl="1" indent="-157162" rtl="0">
              <a:buClr>
                <a:schemeClr val="dk1"/>
              </a:buClr>
              <a:buSzPct val="100000"/>
              <a:buFont typeface="Georgia"/>
              <a:buChar char="▪"/>
            </a:pPr>
            <a:r>
              <a:rPr lang="en" sz="1200"/>
              <a:t>Wholesale gasoline rose 0.99 cents to $2.66/gal</a:t>
            </a:r>
          </a:p>
          <a:p>
            <a:pPr marL="455612" lvl="1" indent="-157162" rtl="0">
              <a:buClr>
                <a:schemeClr val="dk1"/>
              </a:buClr>
              <a:buSzPct val="100000"/>
              <a:buFont typeface="Georgia"/>
              <a:buChar char="▪"/>
            </a:pPr>
            <a:r>
              <a:rPr lang="en" sz="1200"/>
              <a:t>Natural gas fell 0.60 cents at $3.84 per 1,000 cubic ft</a:t>
            </a:r>
          </a:p>
          <a:p>
            <a:pPr marL="742950" lvl="2" indent="-174625" rtl="0">
              <a:buClr>
                <a:schemeClr val="dk1"/>
              </a:buClr>
              <a:buSzPct val="100000"/>
              <a:buFont typeface="Georgia"/>
              <a:buChar char="▪"/>
            </a:pPr>
            <a:r>
              <a:rPr lang="en" sz="1200"/>
              <a:t>Up roughly 2.4% for the year </a:t>
            </a:r>
          </a:p>
          <a:p>
            <a:pPr marL="455612" lvl="1" indent="-157162" rtl="0">
              <a:buClr>
                <a:schemeClr val="dk1"/>
              </a:buClr>
              <a:buSzPct val="100000"/>
              <a:buFont typeface="Georgia"/>
              <a:buChar char="▪"/>
            </a:pPr>
            <a:r>
              <a:rPr lang="en" sz="1200"/>
              <a:t>Heating oil declined 0.42 cents to $2.99/gal </a:t>
            </a:r>
          </a:p>
          <a:p>
            <a:pPr marL="0" lvl="0" indent="0" rtl="0">
              <a:buNone/>
            </a:pPr>
            <a:r>
              <a:rPr lang="en" sz="1200" b="1"/>
              <a:t>Gold &amp; silver after Fed’s “no tapering” surprise</a:t>
            </a:r>
          </a:p>
          <a:p>
            <a:pPr marL="455612" lvl="1" indent="-157162" rtl="0">
              <a:buClr>
                <a:schemeClr val="dk1"/>
              </a:buClr>
              <a:buSzPct val="100000"/>
              <a:buFont typeface="Georgia"/>
              <a:buChar char="▪"/>
            </a:pPr>
            <a:r>
              <a:rPr lang="en" sz="1200"/>
              <a:t>Gold &amp; silver rose while dollar plunged to nearly its lowest level of the year (after Fed announcement)</a:t>
            </a:r>
          </a:p>
          <a:p>
            <a:pPr marL="455612" lvl="1" indent="-157162" rtl="0">
              <a:buClr>
                <a:schemeClr val="dk1"/>
              </a:buClr>
              <a:buSzPct val="100000"/>
              <a:buFont typeface="Georgia"/>
              <a:buChar char="▪"/>
            </a:pPr>
            <a:r>
              <a:rPr lang="en" sz="1200"/>
              <a:t>Gold prices increased 4.19% to $1,366/oz - marketing the biggest gain in almost 5 yrs</a:t>
            </a:r>
          </a:p>
          <a:p>
            <a:pPr marL="455612" lvl="1" indent="-157162" rtl="0">
              <a:buClr>
                <a:schemeClr val="dk1"/>
              </a:buClr>
              <a:buSzPct val="100000"/>
              <a:buFont typeface="Georgia"/>
              <a:buChar char="▪"/>
            </a:pPr>
            <a:r>
              <a:rPr lang="en" sz="1200"/>
              <a:t>Gold: down about 25.31% this past year </a:t>
            </a:r>
          </a:p>
          <a:p>
            <a:pPr marL="455612" lvl="1" indent="-157162" rtl="0">
              <a:buClr>
                <a:schemeClr val="dk1"/>
              </a:buClr>
              <a:buSzPct val="100000"/>
              <a:buFont typeface="Georgia"/>
              <a:buChar char="▪"/>
            </a:pPr>
            <a:r>
              <a:rPr lang="en" sz="1200"/>
              <a:t>Silver increased 6.17% to $23.18/oz</a:t>
            </a:r>
          </a:p>
        </p:txBody>
      </p:sp>
      <p:sp>
        <p:nvSpPr>
          <p:cNvPr id="109" name="Shape 109"/>
          <p:cNvSpPr txBox="1"/>
          <p:nvPr/>
        </p:nvSpPr>
        <p:spPr>
          <a:xfrm>
            <a:off x="0" y="4676700"/>
            <a:ext cx="3512699" cy="542999"/>
          </a:xfrm>
          <a:prstGeom prst="rect">
            <a:avLst/>
          </a:prstGeom>
        </p:spPr>
        <p:txBody>
          <a:bodyPr lIns="91425" tIns="91425" rIns="91425" bIns="91425" anchor="t" anchorCtr="0">
            <a:noAutofit/>
          </a:bodyPr>
          <a:lstStyle/>
          <a:p>
            <a:pPr lvl="0" rtl="0">
              <a:buNone/>
            </a:pPr>
            <a:r>
              <a:rPr lang="en" sz="700">
                <a:solidFill>
                  <a:srgbClr val="FFFFFF"/>
                </a:solidFill>
              </a:rPr>
              <a:t>Yahoo Finance (September 19, 2013)</a:t>
            </a:r>
          </a:p>
          <a:p>
            <a:pPr lvl="0" rtl="0">
              <a:buNone/>
            </a:pPr>
            <a:r>
              <a:rPr lang="en" sz="700">
                <a:solidFill>
                  <a:srgbClr val="FFFFFF"/>
                </a:solidFill>
              </a:rPr>
              <a:t>money.cnn.com/data/commodities (October 1, 2013)</a:t>
            </a:r>
          </a:p>
          <a:p>
            <a:pPr lvl="0" rtl="0">
              <a:buNone/>
            </a:pPr>
            <a:r>
              <a:rPr lang="en" sz="700">
                <a:solidFill>
                  <a:srgbClr val="FFFFFF"/>
                </a:solidFill>
              </a:rPr>
              <a:t>CNN Money (November 14, 2013)</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Tom Gasbarro</a:t>
            </a:r>
          </a:p>
        </p:txBody>
      </p:sp>
      <p:sp>
        <p:nvSpPr>
          <p:cNvPr id="585" name="Shape 585"/>
          <p:cNvSpPr/>
          <p:nvPr/>
        </p:nvSpPr>
        <p:spPr>
          <a:xfrm>
            <a:off x="6397825" y="1119175"/>
            <a:ext cx="1905000" cy="2762250"/>
          </a:xfrm>
          <a:prstGeom prst="rect">
            <a:avLst/>
          </a:prstGeom>
          <a:blipFill>
            <a:blip r:embed="rId4"/>
            <a:stretch>
              <a:fillRect/>
            </a:stretch>
          </a:blipFill>
        </p:spPr>
      </p:sp>
      <p:sp>
        <p:nvSpPr>
          <p:cNvPr id="586" name="Shape 586"/>
          <p:cNvSpPr txBox="1"/>
          <p:nvPr/>
        </p:nvSpPr>
        <p:spPr>
          <a:xfrm>
            <a:off x="571425" y="1000300"/>
            <a:ext cx="5744400" cy="33369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Fairfield, NJ</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Spanish</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a:t>
            </a:r>
            <a:r>
              <a:rPr lang="en" sz="1200">
                <a:solidFill>
                  <a:schemeClr val="dk1"/>
                </a:solidFill>
                <a:latin typeface="Georgia"/>
                <a:ea typeface="Georgia"/>
                <a:cs typeface="Georgia"/>
                <a:sym typeface="Georgia"/>
              </a:rPr>
              <a:t> CFO of Student Government Association; VP of Beta Gamma Sigma; Treasurer of Alpha Sigma Nu</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a:t>
            </a:r>
            <a:r>
              <a:rPr lang="en" sz="1200">
                <a:solidFill>
                  <a:schemeClr val="dk1"/>
                </a:solidFill>
                <a:latin typeface="Georgia"/>
                <a:ea typeface="Georgia"/>
                <a:cs typeface="Georgia"/>
                <a:sym typeface="Georgia"/>
              </a:rPr>
              <a:t>: Finance Summer Analyst at Morgan Stanley in Baltimore</a:t>
            </a:r>
          </a:p>
          <a:p>
            <a:endParaRPr lang="en" sz="1200">
              <a:solidFill>
                <a:schemeClr val="dk1"/>
              </a:solidFill>
              <a:latin typeface="Georgia"/>
              <a:ea typeface="Georgia"/>
              <a:cs typeface="Georgia"/>
              <a:sym typeface="Georgia"/>
            </a:endParaRPr>
          </a:p>
          <a:p>
            <a:pPr lvl="0" rtl="0">
              <a:lnSpc>
                <a:spcPct val="115000"/>
              </a:lnSpc>
              <a:buNone/>
            </a:pPr>
            <a:r>
              <a:rPr lang="en" sz="1200" b="1">
                <a:solidFill>
                  <a:schemeClr val="dk2"/>
                </a:solidFill>
                <a:latin typeface="Georgia"/>
                <a:ea typeface="Georgia"/>
                <a:cs typeface="Georgia"/>
                <a:sym typeface="Georgia"/>
              </a:rPr>
              <a:t>After graduation</a:t>
            </a:r>
            <a:r>
              <a:rPr lang="en" sz="1200">
                <a:solidFill>
                  <a:schemeClr val="dk1"/>
                </a:solidFill>
                <a:latin typeface="Georgia"/>
                <a:ea typeface="Georgia"/>
                <a:cs typeface="Georgia"/>
                <a:sym typeface="Georgia"/>
              </a:rPr>
              <a:t>: Would like pursue a career in business management or financial consulting</a:t>
            </a:r>
          </a:p>
          <a:p>
            <a:endParaRPr lang="en" sz="1200">
              <a:solidFill>
                <a:schemeClr val="dk1"/>
              </a:solidFill>
              <a:latin typeface="Georgia"/>
              <a:ea typeface="Georgia"/>
              <a:cs typeface="Georgia"/>
              <a:sym typeface="Georgia"/>
            </a:endParaRPr>
          </a:p>
          <a:p>
            <a:pPr lvl="0" rtl="0">
              <a:lnSpc>
                <a:spcPct val="115000"/>
              </a:lnSpc>
              <a:buNone/>
            </a:pPr>
            <a:r>
              <a:rPr lang="en" sz="1200" b="1">
                <a:solidFill>
                  <a:schemeClr val="dk2"/>
                </a:solidFill>
                <a:latin typeface="Georgia"/>
                <a:ea typeface="Georgia"/>
                <a:cs typeface="Georgia"/>
                <a:sym typeface="Georgia"/>
              </a:rPr>
              <a:t>Additional information:</a:t>
            </a:r>
            <a:r>
              <a:rPr lang="en" sz="1200">
                <a:solidFill>
                  <a:schemeClr val="dk1"/>
                </a:solidFill>
                <a:latin typeface="Georgia"/>
                <a:ea typeface="Georgia"/>
                <a:cs typeface="Georgia"/>
                <a:sym typeface="Georgia"/>
              </a:rPr>
              <a:t> Studied abroad in Alcala, Spain in Fall 2012</a:t>
            </a:r>
          </a:p>
          <a:p>
            <a:endParaRPr lang="en" sz="1200">
              <a:solidFill>
                <a:schemeClr val="dk1"/>
              </a:solidFill>
              <a:latin typeface="Georgia"/>
              <a:ea typeface="Georgia"/>
              <a:cs typeface="Georgia"/>
              <a:sym typeface="Georgia"/>
            </a:endParaRP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Peter Groglio</a:t>
            </a:r>
          </a:p>
        </p:txBody>
      </p:sp>
      <p:sp>
        <p:nvSpPr>
          <p:cNvPr id="592" name="Shape 592"/>
          <p:cNvSpPr txBox="1">
            <a:spLocks noGrp="1"/>
          </p:cNvSpPr>
          <p:nvPr>
            <p:ph type="body" idx="1"/>
          </p:nvPr>
        </p:nvSpPr>
        <p:spPr>
          <a:xfrm>
            <a:off x="571425" y="795650"/>
            <a:ext cx="6365399" cy="3909900"/>
          </a:xfrm>
          <a:prstGeom prst="rect">
            <a:avLst/>
          </a:prstGeom>
          <a:noFill/>
          <a:ln>
            <a:noFill/>
          </a:ln>
        </p:spPr>
        <p:txBody>
          <a:bodyPr lIns="91425" tIns="45700" rIns="91425" bIns="45700" anchor="t" anchorCtr="0">
            <a:noAutofit/>
          </a:bodyPr>
          <a:lstStyle/>
          <a:p>
            <a:pPr marL="0" marR="0" lvl="0" indent="0" algn="l" rtl="0">
              <a:buNone/>
            </a:pPr>
            <a:r>
              <a:rPr lang="en" sz="1200" b="1">
                <a:solidFill>
                  <a:schemeClr val="dk2"/>
                </a:solidFill>
              </a:rPr>
              <a:t>Hometown: </a:t>
            </a:r>
            <a:r>
              <a:rPr lang="en" sz="1200"/>
              <a:t>Westport, CT</a:t>
            </a:r>
          </a:p>
          <a:p>
            <a:pPr marL="0" marR="0" lvl="0" indent="0" algn="l" rtl="0">
              <a:buNone/>
            </a:pPr>
            <a:r>
              <a:rPr lang="en" sz="1200" b="1">
                <a:solidFill>
                  <a:schemeClr val="dk2"/>
                </a:solidFill>
              </a:rPr>
              <a:t>Major: </a:t>
            </a:r>
            <a:r>
              <a:rPr lang="en" sz="1200"/>
              <a:t>Finance</a:t>
            </a:r>
          </a:p>
          <a:p>
            <a:pPr marL="0" marR="0" lvl="0" indent="0" algn="l" rtl="0">
              <a:buNone/>
            </a:pPr>
            <a:r>
              <a:rPr lang="en" sz="1200" b="1">
                <a:solidFill>
                  <a:schemeClr val="dk2"/>
                </a:solidFill>
              </a:rPr>
              <a:t>Minor: </a:t>
            </a:r>
            <a:r>
              <a:rPr lang="en" sz="1200"/>
              <a:t>Information Systems</a:t>
            </a:r>
          </a:p>
          <a:p>
            <a:endParaRPr lang="en" sz="1200"/>
          </a:p>
          <a:p>
            <a:pPr marL="0" marR="0" lvl="0" indent="0" algn="l" rtl="0">
              <a:buNone/>
            </a:pPr>
            <a:r>
              <a:rPr lang="en" sz="1200" b="1">
                <a:solidFill>
                  <a:schemeClr val="dk2"/>
                </a:solidFill>
              </a:rPr>
              <a:t>Campus activities:</a:t>
            </a:r>
            <a:r>
              <a:rPr lang="en" sz="1200"/>
              <a:t>  President &amp; Captain of Club Golf Team; </a:t>
            </a:r>
          </a:p>
          <a:p>
            <a:pPr marL="0" marR="0" lvl="0" indent="0" algn="l" rtl="0">
              <a:buNone/>
            </a:pPr>
            <a:r>
              <a:rPr lang="en" sz="1200"/>
              <a:t>Member of Club Ultimate Frisbee Team; Worked 3 years at Loyola </a:t>
            </a:r>
          </a:p>
          <a:p>
            <a:pPr marL="0" marR="0" lvl="0" indent="0" algn="l" rtl="0">
              <a:buNone/>
            </a:pPr>
            <a:r>
              <a:rPr lang="en" sz="1200"/>
              <a:t>Fitness and Aquatics Center; Was Member of Student Dining Committee</a:t>
            </a:r>
          </a:p>
          <a:p>
            <a:endParaRPr lang="en" sz="1200"/>
          </a:p>
          <a:p>
            <a:pPr marL="0" marR="0" lvl="0" indent="0" algn="l" rtl="0">
              <a:buNone/>
            </a:pPr>
            <a:r>
              <a:rPr lang="en" sz="1200" b="1">
                <a:solidFill>
                  <a:schemeClr val="dk2"/>
                </a:solidFill>
              </a:rPr>
              <a:t>Internship experience</a:t>
            </a:r>
            <a:r>
              <a:rPr lang="en" sz="1200"/>
              <a:t>: Business Development Intern at KAYAK; </a:t>
            </a:r>
          </a:p>
          <a:p>
            <a:pPr marL="0" marR="0" lvl="0" indent="0" algn="l" rtl="0">
              <a:buNone/>
            </a:pPr>
            <a:r>
              <a:rPr lang="en" sz="1200"/>
              <a:t>Financial Services Intern for Terex Financial Services</a:t>
            </a:r>
          </a:p>
          <a:p>
            <a:endParaRPr lang="en" sz="1200"/>
          </a:p>
          <a:p>
            <a:pPr marL="0" marR="0" lvl="0" indent="0" algn="l" rtl="0">
              <a:buNone/>
            </a:pPr>
            <a:r>
              <a:rPr lang="en" sz="1200" b="1">
                <a:solidFill>
                  <a:schemeClr val="dk2"/>
                </a:solidFill>
              </a:rPr>
              <a:t>After graduation</a:t>
            </a:r>
            <a:r>
              <a:rPr lang="en" sz="1200"/>
              <a:t>: Looking to get a job as an Analyst for an Investment Banking Firm, hopefully in Capital Markets</a:t>
            </a:r>
          </a:p>
          <a:p>
            <a:endParaRPr lang="en" sz="1200"/>
          </a:p>
          <a:p>
            <a:pPr marL="0" marR="0" lvl="0" indent="0" algn="l" rtl="0">
              <a:buNone/>
            </a:pPr>
            <a:r>
              <a:rPr lang="en" sz="1200" b="1">
                <a:solidFill>
                  <a:schemeClr val="dk2"/>
                </a:solidFill>
              </a:rPr>
              <a:t>Additional information:</a:t>
            </a:r>
            <a:r>
              <a:rPr lang="en" sz="1200"/>
              <a:t> Studied abroad in New Zealand at University of Auckland</a:t>
            </a:r>
          </a:p>
          <a:p>
            <a:endParaRPr lang="en" sz="1200"/>
          </a:p>
        </p:txBody>
      </p:sp>
      <p:sp>
        <p:nvSpPr>
          <p:cNvPr id="593" name="Shape 593"/>
          <p:cNvSpPr/>
          <p:nvPr/>
        </p:nvSpPr>
        <p:spPr>
          <a:xfrm>
            <a:off x="6626300" y="879700"/>
            <a:ext cx="1905000" cy="2762250"/>
          </a:xfrm>
          <a:prstGeom prst="rect">
            <a:avLst/>
          </a:prstGeom>
          <a:blipFill>
            <a:blip r:embed="rId4"/>
            <a:stretch>
              <a:fillRect/>
            </a:stretch>
          </a:blipFill>
        </p:spPr>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5583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Shan Kadkoy</a:t>
            </a:r>
          </a:p>
        </p:txBody>
      </p:sp>
      <p:sp>
        <p:nvSpPr>
          <p:cNvPr id="599" name="Shape 599"/>
          <p:cNvSpPr/>
          <p:nvPr/>
        </p:nvSpPr>
        <p:spPr>
          <a:xfrm>
            <a:off x="6641775" y="1084300"/>
            <a:ext cx="1742499" cy="2605899"/>
          </a:xfrm>
          <a:prstGeom prst="rect">
            <a:avLst/>
          </a:prstGeom>
          <a:blipFill>
            <a:blip r:embed="rId4"/>
            <a:stretch>
              <a:fillRect/>
            </a:stretch>
          </a:blipFill>
        </p:spPr>
      </p:sp>
      <p:sp>
        <p:nvSpPr>
          <p:cNvPr id="600" name="Shape 600"/>
          <p:cNvSpPr txBox="1"/>
          <p:nvPr/>
        </p:nvSpPr>
        <p:spPr>
          <a:xfrm>
            <a:off x="558325" y="1000300"/>
            <a:ext cx="5955899" cy="26058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Montague, NJ</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a:t>
            </a:r>
            <a:r>
              <a:rPr lang="en" sz="1200">
                <a:solidFill>
                  <a:schemeClr val="dk1"/>
                </a:solidFill>
                <a:latin typeface="Georgia"/>
                <a:ea typeface="Georgia"/>
                <a:cs typeface="Georgia"/>
                <a:sym typeface="Georgia"/>
              </a:rPr>
              <a:t>  Loyola Men’s Swimming Team</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Additional information:</a:t>
            </a:r>
            <a:r>
              <a:rPr lang="en" sz="1200">
                <a:solidFill>
                  <a:schemeClr val="dk1"/>
                </a:solidFill>
                <a:latin typeface="Georgia"/>
                <a:ea typeface="Georgia"/>
                <a:cs typeface="Georgia"/>
                <a:sym typeface="Georgia"/>
              </a:rPr>
              <a:t> Studied Abroad in Alcalá de Henares, Spain Spring 2013</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Meghan Kearney</a:t>
            </a:r>
          </a:p>
        </p:txBody>
      </p:sp>
      <p:sp>
        <p:nvSpPr>
          <p:cNvPr id="606" name="Shape 606"/>
          <p:cNvSpPr txBox="1">
            <a:spLocks noGrp="1"/>
          </p:cNvSpPr>
          <p:nvPr>
            <p:ph type="body" idx="1"/>
          </p:nvPr>
        </p:nvSpPr>
        <p:spPr>
          <a:xfrm>
            <a:off x="571425" y="938300"/>
            <a:ext cx="6166500" cy="3429000"/>
          </a:xfrm>
          <a:prstGeom prst="rect">
            <a:avLst/>
          </a:prstGeom>
          <a:noFill/>
          <a:ln>
            <a:noFill/>
          </a:ln>
        </p:spPr>
        <p:txBody>
          <a:bodyPr lIns="91425" tIns="45700" rIns="91425" bIns="45700" anchor="t" anchorCtr="0">
            <a:noAutofit/>
          </a:bodyPr>
          <a:lstStyle/>
          <a:p>
            <a:pPr marL="0" marR="0" lvl="0" indent="0" algn="l" rtl="0">
              <a:buNone/>
            </a:pPr>
            <a:r>
              <a:rPr lang="en" sz="1200" b="1">
                <a:solidFill>
                  <a:schemeClr val="dk2"/>
                </a:solidFill>
              </a:rPr>
              <a:t>Hometown: </a:t>
            </a:r>
            <a:r>
              <a:rPr lang="en" sz="1200"/>
              <a:t>Needham, MA</a:t>
            </a:r>
          </a:p>
          <a:p>
            <a:pPr marL="0" marR="0" lvl="0" indent="0" algn="l" rtl="0">
              <a:buNone/>
            </a:pPr>
            <a:r>
              <a:rPr lang="en" sz="1200" b="1">
                <a:solidFill>
                  <a:schemeClr val="dk2"/>
                </a:solidFill>
              </a:rPr>
              <a:t>Major: </a:t>
            </a:r>
            <a:r>
              <a:rPr lang="en" sz="1200"/>
              <a:t>Finance; Management</a:t>
            </a:r>
          </a:p>
          <a:p>
            <a:endParaRPr lang="en" sz="1200"/>
          </a:p>
          <a:p>
            <a:pPr marL="0" marR="0" lvl="0" indent="0" algn="l" rtl="0">
              <a:buNone/>
            </a:pPr>
            <a:r>
              <a:rPr lang="en" sz="1200" b="1">
                <a:solidFill>
                  <a:schemeClr val="dk2"/>
                </a:solidFill>
              </a:rPr>
              <a:t>Campus activities: </a:t>
            </a:r>
            <a:r>
              <a:rPr lang="en" sz="1200"/>
              <a:t>Yearbook editor-in-chief; Sellinger Scholars; </a:t>
            </a:r>
          </a:p>
          <a:p>
            <a:pPr marL="0" marR="0" lvl="0" indent="0" algn="l" rtl="0">
              <a:buNone/>
            </a:pPr>
            <a:r>
              <a:rPr lang="en" sz="1200"/>
              <a:t>York Rd. Student Association </a:t>
            </a:r>
          </a:p>
          <a:p>
            <a:endParaRPr lang="en" sz="1200"/>
          </a:p>
          <a:p>
            <a:pPr marL="0" marR="0" lvl="0" indent="0" algn="l" rtl="0">
              <a:buNone/>
            </a:pPr>
            <a:r>
              <a:rPr lang="en" sz="1200" b="1">
                <a:solidFill>
                  <a:schemeClr val="dk2"/>
                </a:solidFill>
              </a:rPr>
              <a:t>Internship experience: </a:t>
            </a:r>
            <a:r>
              <a:rPr lang="en" sz="1200"/>
              <a:t>Jr. Portfolio Analyst, Wasabi Ventures; </a:t>
            </a:r>
          </a:p>
          <a:p>
            <a:pPr marL="0" marR="0" lvl="0" indent="0" algn="l" rtl="0">
              <a:buNone/>
            </a:pPr>
            <a:r>
              <a:rPr lang="en" sz="1200"/>
              <a:t>Advisory Risk Intern, Ernst &amp; Young</a:t>
            </a:r>
          </a:p>
          <a:p>
            <a:endParaRPr lang="en" sz="1200"/>
          </a:p>
          <a:p>
            <a:pPr marL="0" marR="0" lvl="0" indent="0" algn="l" rtl="0">
              <a:buNone/>
            </a:pPr>
            <a:r>
              <a:rPr lang="en" sz="1200" b="1">
                <a:solidFill>
                  <a:schemeClr val="dk2"/>
                </a:solidFill>
              </a:rPr>
              <a:t>After graduation: </a:t>
            </a:r>
            <a:r>
              <a:rPr lang="en" sz="1200"/>
              <a:t>Has accepted an offer to work in Advisory Services</a:t>
            </a:r>
          </a:p>
          <a:p>
            <a:pPr marL="0" marR="0" lvl="0" indent="0" algn="l" rtl="0">
              <a:buNone/>
            </a:pPr>
            <a:r>
              <a:rPr lang="en" sz="1200"/>
              <a:t>at Ernst &amp; Young in Boston after graduation, specifically in the Risk practice</a:t>
            </a:r>
          </a:p>
        </p:txBody>
      </p:sp>
      <p:sp>
        <p:nvSpPr>
          <p:cNvPr id="607" name="Shape 607"/>
          <p:cNvSpPr/>
          <p:nvPr/>
        </p:nvSpPr>
        <p:spPr>
          <a:xfrm>
            <a:off x="6605325" y="880050"/>
            <a:ext cx="1905000" cy="2762250"/>
          </a:xfrm>
          <a:prstGeom prst="rect">
            <a:avLst/>
          </a:prstGeom>
          <a:blipFill>
            <a:blip r:embed="rId4"/>
            <a:stretch>
              <a:fillRect/>
            </a:stretch>
          </a:blipFill>
        </p:spPr>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John Kelley</a:t>
            </a:r>
          </a:p>
        </p:txBody>
      </p:sp>
      <p:sp>
        <p:nvSpPr>
          <p:cNvPr id="613" name="Shape 613"/>
          <p:cNvSpPr/>
          <p:nvPr/>
        </p:nvSpPr>
        <p:spPr>
          <a:xfrm>
            <a:off x="6567200" y="1071750"/>
            <a:ext cx="1905000" cy="2762250"/>
          </a:xfrm>
          <a:prstGeom prst="rect">
            <a:avLst/>
          </a:prstGeom>
          <a:blipFill>
            <a:blip r:embed="rId4"/>
            <a:stretch>
              <a:fillRect/>
            </a:stretch>
          </a:blipFill>
        </p:spPr>
      </p:sp>
      <p:sp>
        <p:nvSpPr>
          <p:cNvPr id="614" name="Shape 614"/>
          <p:cNvSpPr txBox="1"/>
          <p:nvPr/>
        </p:nvSpPr>
        <p:spPr>
          <a:xfrm>
            <a:off x="571425" y="1071750"/>
            <a:ext cx="5487900" cy="3126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Fairfax Station, VA</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lnSpc>
                <a:spcPct val="115000"/>
              </a:lnSpc>
              <a:spcBef>
                <a:spcPts val="40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Vice President of Finance of the Financial Management Association; Vice President of Policy and the Treasurer of the Residence Hall Association; President of the Loyola Ultimate Frisbee team; Participant in the 2013-2014 CFA Research Challenge analyzing U.S. Silica Holdings Inc. </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Investment Strategy Intern  AEGON USA Investment Management in Baltimore, MD; Financial Advising Intern at AXA Advisors in Washington, DC</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Benjamin Kimball</a:t>
            </a:r>
          </a:p>
        </p:txBody>
      </p:sp>
      <p:sp>
        <p:nvSpPr>
          <p:cNvPr id="620" name="Shape 620"/>
          <p:cNvSpPr/>
          <p:nvPr/>
        </p:nvSpPr>
        <p:spPr>
          <a:xfrm>
            <a:off x="6424550" y="809975"/>
            <a:ext cx="1905000" cy="2762250"/>
          </a:xfrm>
          <a:prstGeom prst="rect">
            <a:avLst/>
          </a:prstGeom>
          <a:blipFill>
            <a:blip r:embed="rId4"/>
            <a:stretch>
              <a:fillRect/>
            </a:stretch>
          </a:blipFill>
        </p:spPr>
      </p:sp>
      <p:sp>
        <p:nvSpPr>
          <p:cNvPr id="621" name="Shape 621"/>
          <p:cNvSpPr txBox="1"/>
          <p:nvPr/>
        </p:nvSpPr>
        <p:spPr>
          <a:xfrm>
            <a:off x="571425" y="1000300"/>
            <a:ext cx="5697899"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Duxbury, MA</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latin typeface="Georgia"/>
                <a:ea typeface="Georgia"/>
                <a:cs typeface="Georgia"/>
                <a:sym typeface="Georgia"/>
              </a:rPr>
              <a:t>Financial Management Association Member, Financial Management National Honor Society Member, Desk Assistant, Habitat for Humanity, Tutor at St. Ignatius of Loyola in Baltimore.</a:t>
            </a:r>
          </a:p>
          <a:p>
            <a:endParaRPr lang="en" sz="1200">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Worked at a YMCA overnight camp for the past few summers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Additional information: </a:t>
            </a:r>
            <a:r>
              <a:rPr lang="en" sz="1200">
                <a:solidFill>
                  <a:schemeClr val="dk1"/>
                </a:solidFill>
                <a:latin typeface="Georgia"/>
                <a:ea typeface="Georgia"/>
                <a:cs typeface="Georgia"/>
                <a:sym typeface="Georgia"/>
              </a:rPr>
              <a:t>Studied Abroad in Newcastle, England for the Fall Semester 2013</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Robert Klener</a:t>
            </a:r>
          </a:p>
        </p:txBody>
      </p:sp>
      <p:sp>
        <p:nvSpPr>
          <p:cNvPr id="627" name="Shape 627"/>
          <p:cNvSpPr txBox="1">
            <a:spLocks noGrp="1"/>
          </p:cNvSpPr>
          <p:nvPr>
            <p:ph type="body" idx="1"/>
          </p:nvPr>
        </p:nvSpPr>
        <p:spPr>
          <a:xfrm>
            <a:off x="571425" y="1090700"/>
            <a:ext cx="6154500" cy="3429000"/>
          </a:xfrm>
          <a:prstGeom prst="rect">
            <a:avLst/>
          </a:prstGeom>
          <a:noFill/>
          <a:ln>
            <a:noFill/>
          </a:ln>
        </p:spPr>
        <p:txBody>
          <a:bodyPr lIns="91425" tIns="45700" rIns="91425" bIns="45700" anchor="t" anchorCtr="0">
            <a:noAutofit/>
          </a:bodyPr>
          <a:lstStyle/>
          <a:p>
            <a:pPr marL="0" marR="0" lvl="0" indent="0" algn="l" rtl="0">
              <a:buNone/>
            </a:pPr>
            <a:r>
              <a:rPr lang="en" sz="1200" b="1">
                <a:solidFill>
                  <a:schemeClr val="dk2"/>
                </a:solidFill>
              </a:rPr>
              <a:t>Hometown:</a:t>
            </a:r>
            <a:r>
              <a:rPr lang="en" sz="1200"/>
              <a:t> Short Hills, NJ </a:t>
            </a:r>
          </a:p>
          <a:p>
            <a:pPr marL="0" marR="0" lvl="0" indent="0" algn="l" rtl="0">
              <a:buNone/>
            </a:pPr>
            <a:r>
              <a:rPr lang="en" sz="1200" b="1">
                <a:solidFill>
                  <a:schemeClr val="dk2"/>
                </a:solidFill>
              </a:rPr>
              <a:t>Major:</a:t>
            </a:r>
            <a:r>
              <a:rPr lang="en" sz="1200"/>
              <a:t> Finance</a:t>
            </a:r>
          </a:p>
          <a:p>
            <a:pPr marL="0" marR="0" lvl="0" indent="0" algn="l" rtl="0">
              <a:buNone/>
            </a:pPr>
            <a:r>
              <a:rPr lang="en" sz="1200" b="1">
                <a:solidFill>
                  <a:schemeClr val="dk2"/>
                </a:solidFill>
              </a:rPr>
              <a:t>Minor:</a:t>
            </a:r>
            <a:r>
              <a:rPr lang="en" sz="1200"/>
              <a:t> Spanish</a:t>
            </a:r>
          </a:p>
          <a:p>
            <a:endParaRPr lang="en" sz="1200"/>
          </a:p>
          <a:p>
            <a:pPr marL="0" marR="0" lvl="0" indent="0" algn="l" rtl="0">
              <a:buNone/>
            </a:pPr>
            <a:r>
              <a:rPr lang="en" sz="1200" b="1">
                <a:solidFill>
                  <a:schemeClr val="dk2"/>
                </a:solidFill>
              </a:rPr>
              <a:t>Internship experience:</a:t>
            </a:r>
            <a:r>
              <a:rPr lang="en" sz="1200"/>
              <a:t> Operations Analyst Development Program Summer Internship at JP Morgan during Summer of 2013</a:t>
            </a:r>
          </a:p>
          <a:p>
            <a:endParaRPr lang="en" sz="1200"/>
          </a:p>
        </p:txBody>
      </p:sp>
      <p:sp>
        <p:nvSpPr>
          <p:cNvPr id="628" name="Shape 628"/>
          <p:cNvSpPr/>
          <p:nvPr/>
        </p:nvSpPr>
        <p:spPr>
          <a:xfrm>
            <a:off x="6497325" y="785900"/>
            <a:ext cx="1905000" cy="2762250"/>
          </a:xfrm>
          <a:prstGeom prst="rect">
            <a:avLst/>
          </a:prstGeom>
          <a:blipFill>
            <a:blip r:embed="rId4"/>
            <a:stretch>
              <a:fillRect/>
            </a:stretch>
          </a:blipFill>
        </p:spPr>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Kyle Mara</a:t>
            </a:r>
          </a:p>
        </p:txBody>
      </p:sp>
      <p:sp>
        <p:nvSpPr>
          <p:cNvPr id="634" name="Shape 634"/>
          <p:cNvSpPr/>
          <p:nvPr/>
        </p:nvSpPr>
        <p:spPr>
          <a:xfrm>
            <a:off x="6453950" y="702875"/>
            <a:ext cx="1905000" cy="2762250"/>
          </a:xfrm>
          <a:prstGeom prst="rect">
            <a:avLst/>
          </a:prstGeom>
          <a:blipFill>
            <a:blip r:embed="rId4"/>
            <a:stretch>
              <a:fillRect/>
            </a:stretch>
          </a:blipFill>
        </p:spPr>
      </p:sp>
      <p:sp>
        <p:nvSpPr>
          <p:cNvPr id="635" name="Shape 635"/>
          <p:cNvSpPr txBox="1"/>
          <p:nvPr/>
        </p:nvSpPr>
        <p:spPr>
          <a:xfrm>
            <a:off x="571425" y="1000300"/>
            <a:ext cx="5561699" cy="3282299"/>
          </a:xfrm>
          <a:prstGeom prst="rect">
            <a:avLst/>
          </a:prstGeom>
        </p:spPr>
        <p:txBody>
          <a:bodyPr lIns="91425" tIns="91425" rIns="91425" bIns="91425" anchor="t"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rgbClr val="282828"/>
                </a:solidFill>
                <a:latin typeface="Georgia"/>
                <a:ea typeface="Georgia"/>
                <a:cs typeface="Georgia"/>
                <a:sym typeface="Georgia"/>
              </a:rPr>
              <a:t>Rockville Centre, NY</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Member of the FMA; President and Captain of the Club Lacrosse Team</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rgbClr val="282828"/>
                </a:solidFill>
                <a:latin typeface="Georgia"/>
                <a:ea typeface="Georgia"/>
                <a:cs typeface="Georgia"/>
                <a:sym typeface="Georgia"/>
              </a:rPr>
              <a:t>Worked for WCBS Radio as a summer intern, where Kyle worked under the New York Yankee's Ad/Sales Broadcast Team</a:t>
            </a:r>
          </a:p>
          <a:p>
            <a:endParaRPr lang="en" sz="1200">
              <a:solidFill>
                <a:srgbClr val="282828"/>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rgbClr val="282828"/>
                </a:solidFill>
                <a:latin typeface="Georgia"/>
                <a:ea typeface="Georgia"/>
                <a:cs typeface="Georgia"/>
                <a:sym typeface="Georgia"/>
              </a:rPr>
              <a:t>Plans on attending law school</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Patrick McKelvey</a:t>
            </a:r>
          </a:p>
        </p:txBody>
      </p:sp>
      <p:sp>
        <p:nvSpPr>
          <p:cNvPr id="641" name="Shape 641"/>
          <p:cNvSpPr txBox="1"/>
          <p:nvPr/>
        </p:nvSpPr>
        <p:spPr>
          <a:xfrm>
            <a:off x="571425" y="1000300"/>
            <a:ext cx="5682899" cy="2510399"/>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Buffalo, NY</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Natural Science</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Health Leads Advocate, Member of Students In Free Enterprise, Member of the Financial Management Association</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Plans on attending medical school and pursuing a career within the Healthcare sector</a:t>
            </a:r>
          </a:p>
        </p:txBody>
      </p:sp>
      <p:sp>
        <p:nvSpPr>
          <p:cNvPr id="642" name="Shape 642"/>
          <p:cNvSpPr/>
          <p:nvPr/>
        </p:nvSpPr>
        <p:spPr>
          <a:xfrm>
            <a:off x="6438175" y="1118012"/>
            <a:ext cx="1554950" cy="2274974"/>
          </a:xfrm>
          <a:prstGeom prst="rect">
            <a:avLst/>
          </a:prstGeom>
          <a:blipFill>
            <a:blip r:embed="rId4"/>
            <a:stretch>
              <a:fillRect/>
            </a:stretch>
          </a:blipFill>
        </p:spPr>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Brian McKinney</a:t>
            </a:r>
          </a:p>
        </p:txBody>
      </p:sp>
      <p:sp>
        <p:nvSpPr>
          <p:cNvPr id="648" name="Shape 648"/>
          <p:cNvSpPr/>
          <p:nvPr/>
        </p:nvSpPr>
        <p:spPr>
          <a:xfrm>
            <a:off x="6490100" y="757925"/>
            <a:ext cx="2124000" cy="3174724"/>
          </a:xfrm>
          <a:prstGeom prst="rect">
            <a:avLst/>
          </a:prstGeom>
          <a:blipFill>
            <a:blip r:embed="rId4"/>
            <a:stretch>
              <a:fillRect/>
            </a:stretch>
          </a:blipFill>
        </p:spPr>
      </p:sp>
      <p:sp>
        <p:nvSpPr>
          <p:cNvPr id="649" name="Shape 649"/>
          <p:cNvSpPr txBox="1"/>
          <p:nvPr/>
        </p:nvSpPr>
        <p:spPr>
          <a:xfrm>
            <a:off x="571425" y="1000300"/>
            <a:ext cx="5711700"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Perry Hall, MD</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National Honor Society Financial Management Association Member</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Financial Analyst Intern at WMS Partners, LLC in Towson, MD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The Federal Reserve</a:t>
            </a:r>
          </a:p>
        </p:txBody>
      </p:sp>
      <p:sp>
        <p:nvSpPr>
          <p:cNvPr id="115" name="Shape 115"/>
          <p:cNvSpPr/>
          <p:nvPr/>
        </p:nvSpPr>
        <p:spPr>
          <a:xfrm>
            <a:off x="6238800" y="1000300"/>
            <a:ext cx="1876425" cy="1876425"/>
          </a:xfrm>
          <a:prstGeom prst="rect">
            <a:avLst/>
          </a:prstGeom>
          <a:blipFill>
            <a:blip r:embed="rId4"/>
            <a:stretch>
              <a:fillRect/>
            </a:stretch>
          </a:blipFill>
        </p:spPr>
      </p:sp>
      <p:sp>
        <p:nvSpPr>
          <p:cNvPr id="116" name="Shape 116"/>
          <p:cNvSpPr txBox="1">
            <a:spLocks noGrp="1"/>
          </p:cNvSpPr>
          <p:nvPr>
            <p:ph type="body" idx="1"/>
          </p:nvPr>
        </p:nvSpPr>
        <p:spPr>
          <a:xfrm>
            <a:off x="571425" y="109070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Announcement </a:t>
            </a:r>
            <a:r>
              <a:rPr lang="en" sz="1200"/>
              <a:t>(September 2013)</a:t>
            </a:r>
          </a:p>
          <a:p>
            <a:pPr marL="455612" marR="0" lvl="1" indent="-157162" algn="l" rtl="0">
              <a:buClr>
                <a:schemeClr val="dk1"/>
              </a:buClr>
              <a:buSzPct val="100000"/>
              <a:buFont typeface="Georgia"/>
              <a:buChar char="▪"/>
            </a:pPr>
            <a:r>
              <a:rPr lang="en" sz="1200"/>
              <a:t>Fed decides not to curtail stimulus effort</a:t>
            </a:r>
          </a:p>
          <a:p>
            <a:pPr marL="742950" lvl="2" indent="-174625" rtl="0">
              <a:buClr>
                <a:schemeClr val="dk1"/>
              </a:buClr>
              <a:buSzPct val="100000"/>
              <a:buFont typeface="Georgia"/>
              <a:buChar char="▪"/>
            </a:pPr>
            <a:r>
              <a:rPr lang="en" sz="1200"/>
              <a:t>Continue to buy $85 mil a month in bonds</a:t>
            </a:r>
          </a:p>
          <a:p>
            <a:pPr marL="742950" lvl="2" indent="-174625" rtl="0">
              <a:buClr>
                <a:schemeClr val="dk1"/>
              </a:buClr>
              <a:buSzPct val="100000"/>
              <a:buFont typeface="Georgia"/>
              <a:buChar char="▪"/>
            </a:pPr>
            <a:r>
              <a:rPr lang="en" sz="1200"/>
              <a:t>Fiscal policy “restraining economic growth”</a:t>
            </a:r>
          </a:p>
          <a:p>
            <a:pPr marL="742950" lvl="2" indent="-174625" rtl="0">
              <a:buClr>
                <a:schemeClr val="dk1"/>
              </a:buClr>
              <a:buSzPct val="100000"/>
              <a:buFont typeface="Georgia"/>
              <a:buChar char="▪"/>
            </a:pPr>
            <a:r>
              <a:rPr lang="en" sz="1200"/>
              <a:t>Markets jumped</a:t>
            </a:r>
          </a:p>
          <a:p>
            <a:pPr marL="742950" lvl="2" indent="-174625" rtl="0">
              <a:buClr>
                <a:schemeClr val="dk1"/>
              </a:buClr>
              <a:buSzPct val="100000"/>
              <a:buFont typeface="Georgia"/>
              <a:buChar char="▪"/>
            </a:pPr>
            <a:r>
              <a:rPr lang="en" sz="1200"/>
              <a:t>Utilities </a:t>
            </a:r>
          </a:p>
          <a:p>
            <a:pPr marL="455612" lvl="1" indent="-157162" rtl="0">
              <a:buClr>
                <a:schemeClr val="dk1"/>
              </a:buClr>
              <a:buSzPct val="100000"/>
              <a:buFont typeface="Georgia"/>
              <a:buChar char="▪"/>
            </a:pPr>
            <a:r>
              <a:rPr lang="en" sz="1200"/>
              <a:t>Next Fed chair</a:t>
            </a:r>
          </a:p>
          <a:p>
            <a:pPr marL="742950" lvl="2" indent="-174625" rtl="0">
              <a:buClr>
                <a:schemeClr val="dk1"/>
              </a:buClr>
              <a:buSzPct val="100000"/>
              <a:buFont typeface="Georgia"/>
              <a:buChar char="▪"/>
            </a:pPr>
            <a:r>
              <a:rPr lang="en" sz="1200"/>
              <a:t>Larry Summers withdrew his name for Fed Chairmanship</a:t>
            </a:r>
          </a:p>
          <a:p>
            <a:pPr marL="742950" lvl="2" indent="-174625" rtl="0">
              <a:buClr>
                <a:schemeClr val="dk1"/>
              </a:buClr>
              <a:buSzPct val="100000"/>
              <a:buFont typeface="Georgia"/>
              <a:buChar char="▪"/>
            </a:pPr>
            <a:r>
              <a:rPr lang="en" sz="1200"/>
              <a:t>Janet Yellen poised to accept bid</a:t>
            </a:r>
          </a:p>
        </p:txBody>
      </p:sp>
      <p:sp>
        <p:nvSpPr>
          <p:cNvPr id="117" name="Shape 117"/>
          <p:cNvSpPr txBox="1"/>
          <p:nvPr/>
        </p:nvSpPr>
        <p:spPr>
          <a:xfrm>
            <a:off x="0" y="4676700"/>
            <a:ext cx="2136000" cy="542999"/>
          </a:xfrm>
          <a:prstGeom prst="rect">
            <a:avLst/>
          </a:prstGeom>
        </p:spPr>
        <p:txBody>
          <a:bodyPr lIns="91425" tIns="91425" rIns="91425" bIns="91425" anchor="t" anchorCtr="0">
            <a:noAutofit/>
          </a:bodyPr>
          <a:lstStyle/>
          <a:p>
            <a:pPr lvl="0" rtl="0">
              <a:buNone/>
            </a:pPr>
            <a:r>
              <a:rPr lang="en" sz="800">
                <a:solidFill>
                  <a:srgbClr val="FFFFFF"/>
                </a:solidFill>
              </a:rPr>
              <a:t>Bloomberg; NY Times (September 2013)</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Rocco Natalicchio</a:t>
            </a:r>
          </a:p>
        </p:txBody>
      </p:sp>
      <p:sp>
        <p:nvSpPr>
          <p:cNvPr id="655" name="Shape 655"/>
          <p:cNvSpPr/>
          <p:nvPr/>
        </p:nvSpPr>
        <p:spPr>
          <a:xfrm>
            <a:off x="6532000" y="885700"/>
            <a:ext cx="1905000" cy="2762250"/>
          </a:xfrm>
          <a:prstGeom prst="rect">
            <a:avLst/>
          </a:prstGeom>
          <a:blipFill>
            <a:blip r:embed="rId4"/>
            <a:stretch>
              <a:fillRect/>
            </a:stretch>
          </a:blipFill>
        </p:spPr>
      </p:sp>
      <p:sp>
        <p:nvSpPr>
          <p:cNvPr id="656" name="Shape 656"/>
          <p:cNvSpPr txBox="1"/>
          <p:nvPr/>
        </p:nvSpPr>
        <p:spPr>
          <a:xfrm>
            <a:off x="571425" y="885700"/>
            <a:ext cx="5720100" cy="3212999"/>
          </a:xfrm>
          <a:prstGeom prst="rect">
            <a:avLst/>
          </a:prstGeom>
        </p:spPr>
        <p:txBody>
          <a:bodyPr lIns="91425" tIns="91425" rIns="91425" bIns="91425" anchor="t"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New Egypt, NJ</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Economics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President of Men's Club Basketball;</a:t>
            </a:r>
          </a:p>
          <a:p>
            <a:pPr lvl="0" rtl="0">
              <a:spcBef>
                <a:spcPts val="480"/>
              </a:spcBef>
              <a:buNone/>
            </a:pPr>
            <a:r>
              <a:rPr lang="en" sz="1200">
                <a:solidFill>
                  <a:schemeClr val="dk1"/>
                </a:solidFill>
                <a:latin typeface="Georgia"/>
                <a:ea typeface="Georgia"/>
                <a:cs typeface="Georgia"/>
                <a:sym typeface="Georgia"/>
              </a:rPr>
              <a:t>FMA VP of Communications; Sellinger Scholars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Investment Team Intern at JMI Equity;</a:t>
            </a:r>
          </a:p>
          <a:p>
            <a:pPr lvl="0" rtl="0">
              <a:spcBef>
                <a:spcPts val="480"/>
              </a:spcBef>
              <a:buNone/>
            </a:pPr>
            <a:r>
              <a:rPr lang="en" sz="1200">
                <a:solidFill>
                  <a:schemeClr val="dk1"/>
                </a:solidFill>
                <a:latin typeface="Georgia"/>
                <a:ea typeface="Georgia"/>
                <a:cs typeface="Georgia"/>
                <a:sym typeface="Georgia"/>
              </a:rPr>
              <a:t> Investment Banking Summer Analyst at Harris Williams &amp; Co.</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Will be an Investment Banking Analyst at RBC Capital Markets in NYC</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Frank Nicoletta</a:t>
            </a:r>
          </a:p>
        </p:txBody>
      </p:sp>
      <p:sp>
        <p:nvSpPr>
          <p:cNvPr id="662" name="Shape 662"/>
          <p:cNvSpPr/>
          <p:nvPr/>
        </p:nvSpPr>
        <p:spPr>
          <a:xfrm>
            <a:off x="6772975" y="1000300"/>
            <a:ext cx="1905000" cy="2762250"/>
          </a:xfrm>
          <a:prstGeom prst="rect">
            <a:avLst/>
          </a:prstGeom>
          <a:blipFill>
            <a:blip r:embed="rId4"/>
            <a:stretch>
              <a:fillRect/>
            </a:stretch>
          </a:blipFill>
        </p:spPr>
      </p:sp>
      <p:sp>
        <p:nvSpPr>
          <p:cNvPr id="663" name="Shape 663"/>
          <p:cNvSpPr txBox="1"/>
          <p:nvPr/>
        </p:nvSpPr>
        <p:spPr>
          <a:xfrm>
            <a:off x="571425" y="1053150"/>
            <a:ext cx="5691900" cy="21759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Middletown, NJ</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Captain/Club president of Men’s Club Soccer</a:t>
            </a:r>
          </a:p>
          <a:p>
            <a:endParaRPr lang="en" sz="1200">
              <a:solidFill>
                <a:schemeClr val="dk1"/>
              </a:solidFill>
              <a:latin typeface="Georgia"/>
              <a:ea typeface="Georgia"/>
              <a:cs typeface="Georgia"/>
              <a:sym typeface="Georgia"/>
            </a:endParaRPr>
          </a:p>
          <a:p>
            <a:endParaRPr lang="en" sz="1200">
              <a:solidFill>
                <a:schemeClr val="dk1"/>
              </a:solidFill>
              <a:latin typeface="Georgia"/>
              <a:ea typeface="Georgia"/>
              <a:cs typeface="Georgia"/>
              <a:sym typeface="Georgia"/>
            </a:endParaRP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Jonathan Raffensperger</a:t>
            </a:r>
          </a:p>
        </p:txBody>
      </p:sp>
      <p:sp>
        <p:nvSpPr>
          <p:cNvPr id="669" name="Shape 669"/>
          <p:cNvSpPr/>
          <p:nvPr/>
        </p:nvSpPr>
        <p:spPr>
          <a:xfrm>
            <a:off x="6702225" y="783600"/>
            <a:ext cx="1995349" cy="2982124"/>
          </a:xfrm>
          <a:prstGeom prst="rect">
            <a:avLst/>
          </a:prstGeom>
          <a:blipFill>
            <a:blip r:embed="rId4"/>
            <a:stretch>
              <a:fillRect/>
            </a:stretch>
          </a:blipFill>
        </p:spPr>
      </p:sp>
      <p:sp>
        <p:nvSpPr>
          <p:cNvPr id="670" name="Shape 670"/>
          <p:cNvSpPr txBox="1"/>
          <p:nvPr/>
        </p:nvSpPr>
        <p:spPr>
          <a:xfrm>
            <a:off x="571425" y="1000300"/>
            <a:ext cx="5963099" cy="32853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Annapolis, MD</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 </a:t>
            </a:r>
            <a:r>
              <a:rPr lang="en" sz="1200">
                <a:solidFill>
                  <a:schemeClr val="dk1"/>
                </a:solidFill>
                <a:latin typeface="Georgia"/>
                <a:ea typeface="Georgia"/>
                <a:cs typeface="Georgia"/>
                <a:sym typeface="Georgia"/>
              </a:rPr>
              <a:t>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Intern for the past two years with Capitalist Investment Services, a wealth management firm in Annapolis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After graduation Jonathan plans on working and living in Baltimore</a:t>
            </a:r>
          </a:p>
          <a:p>
            <a:endParaRPr lang="en" sz="1200">
              <a:solidFill>
                <a:schemeClr val="dk1"/>
              </a:solidFill>
              <a:latin typeface="Georgia"/>
              <a:ea typeface="Georgia"/>
              <a:cs typeface="Georgia"/>
              <a:sym typeface="Georgia"/>
            </a:endParaRPr>
          </a:p>
          <a:p>
            <a:pPr lvl="0" rtl="0">
              <a:spcBef>
                <a:spcPts val="480"/>
              </a:spcBef>
              <a:buClr>
                <a:schemeClr val="dk1"/>
              </a:buClr>
              <a:buSzPct val="91666"/>
              <a:buFont typeface="Arial"/>
              <a:buNone/>
            </a:pPr>
            <a:r>
              <a:rPr lang="en" sz="1200" b="1">
                <a:solidFill>
                  <a:schemeClr val="dk2"/>
                </a:solidFill>
                <a:latin typeface="Georgia"/>
                <a:ea typeface="Georgia"/>
                <a:cs typeface="Georgia"/>
                <a:sym typeface="Georgia"/>
              </a:rPr>
              <a:t>Additional information: </a:t>
            </a:r>
            <a:r>
              <a:rPr lang="en" sz="1200">
                <a:solidFill>
                  <a:schemeClr val="dk1"/>
                </a:solidFill>
                <a:latin typeface="Georgia"/>
                <a:ea typeface="Georgia"/>
                <a:cs typeface="Georgia"/>
                <a:sym typeface="Georgia"/>
              </a:rPr>
              <a:t>Studied Abroad in Copenhagen, Denmark</a:t>
            </a:r>
          </a:p>
          <a:p>
            <a:endParaRPr lang="en" sz="1200">
              <a:solidFill>
                <a:schemeClr val="dk1"/>
              </a:solidFill>
              <a:latin typeface="Georgia"/>
              <a:ea typeface="Georgia"/>
              <a:cs typeface="Georgia"/>
              <a:sym typeface="Georgia"/>
            </a:endParaRPr>
          </a:p>
          <a:p>
            <a:endParaRPr lang="en" sz="1200">
              <a:solidFill>
                <a:schemeClr val="dk1"/>
              </a:solidFill>
              <a:latin typeface="Georgia"/>
              <a:ea typeface="Georgia"/>
              <a:cs typeface="Georgia"/>
              <a:sym typeface="Georgia"/>
            </a:endParaRP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Wojtek Sarzynski</a:t>
            </a:r>
          </a:p>
        </p:txBody>
      </p:sp>
      <p:sp>
        <p:nvSpPr>
          <p:cNvPr id="676" name="Shape 676"/>
          <p:cNvSpPr/>
          <p:nvPr/>
        </p:nvSpPr>
        <p:spPr>
          <a:xfrm>
            <a:off x="6598825" y="1000300"/>
            <a:ext cx="1905000" cy="2762250"/>
          </a:xfrm>
          <a:prstGeom prst="rect">
            <a:avLst/>
          </a:prstGeom>
          <a:blipFill>
            <a:blip r:embed="rId4"/>
            <a:stretch>
              <a:fillRect/>
            </a:stretch>
          </a:blipFill>
        </p:spPr>
      </p:sp>
      <p:sp>
        <p:nvSpPr>
          <p:cNvPr id="677" name="Shape 677"/>
          <p:cNvSpPr txBox="1"/>
          <p:nvPr/>
        </p:nvSpPr>
        <p:spPr>
          <a:xfrm>
            <a:off x="571425" y="1000300"/>
            <a:ext cx="5660999" cy="29766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Wilton, CT</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 Marketing</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Member of the Loyola Marketing Association; Member of the Financial Management Association; Previously a Residential Assistant and volunteer for Habitat for Humanity; Studied abroad in New Zealand</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Intern at Factset as a data administrator</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Would like to pursue a job in the field of finance as an analyst</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Alex Sfoggia</a:t>
            </a:r>
          </a:p>
        </p:txBody>
      </p:sp>
      <p:sp>
        <p:nvSpPr>
          <p:cNvPr id="683" name="Shape 683"/>
          <p:cNvSpPr txBox="1"/>
          <p:nvPr/>
        </p:nvSpPr>
        <p:spPr>
          <a:xfrm>
            <a:off x="571425" y="1071750"/>
            <a:ext cx="5954399"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Glen Cove, NY</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a:t>
            </a:r>
            <a:r>
              <a:rPr lang="en" sz="1200">
                <a:solidFill>
                  <a:schemeClr val="dk1"/>
                </a:solidFill>
                <a:latin typeface="Georgia"/>
                <a:ea typeface="Georgia"/>
                <a:cs typeface="Georgia"/>
                <a:sym typeface="Georgia"/>
              </a:rPr>
              <a:t> 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Financial Management Association; </a:t>
            </a:r>
          </a:p>
          <a:p>
            <a:pPr lvl="0" rtl="0">
              <a:spcBef>
                <a:spcPts val="480"/>
              </a:spcBef>
              <a:buNone/>
            </a:pPr>
            <a:r>
              <a:rPr lang="en" sz="1200">
                <a:solidFill>
                  <a:schemeClr val="dk1"/>
                </a:solidFill>
                <a:latin typeface="Georgia"/>
                <a:ea typeface="Georgia"/>
                <a:cs typeface="Georgia"/>
                <a:sym typeface="Georgia"/>
              </a:rPr>
              <a:t>CFA Investment Research Challenge</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Financial Intern at Financial Concepts Unlimited, Inc., a wealth management firm based in Annapolis, Maryland</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Plans to find a job and hopefully start a career in investment banking</a:t>
            </a:r>
          </a:p>
        </p:txBody>
      </p:sp>
      <p:sp>
        <p:nvSpPr>
          <p:cNvPr id="684" name="Shape 684"/>
          <p:cNvSpPr/>
          <p:nvPr/>
        </p:nvSpPr>
        <p:spPr>
          <a:xfrm>
            <a:off x="6780600" y="1000300"/>
            <a:ext cx="1897500" cy="2867200"/>
          </a:xfrm>
          <a:prstGeom prst="rect">
            <a:avLst/>
          </a:prstGeom>
          <a:blipFill>
            <a:blip r:embed="rId4"/>
            <a:stretch>
              <a:fillRect/>
            </a:stretch>
          </a:blipFill>
        </p:spPr>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Bob Toner</a:t>
            </a:r>
          </a:p>
        </p:txBody>
      </p:sp>
      <p:sp>
        <p:nvSpPr>
          <p:cNvPr id="690" name="Shape 690"/>
          <p:cNvSpPr txBox="1"/>
          <p:nvPr/>
        </p:nvSpPr>
        <p:spPr>
          <a:xfrm>
            <a:off x="571425" y="1071750"/>
            <a:ext cx="5954399" cy="3000000"/>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Cotuit, MA</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solidFill>
                  <a:schemeClr val="dk1"/>
                </a:solidFill>
                <a:latin typeface="Georgia"/>
                <a:ea typeface="Georgia"/>
                <a:cs typeface="Georgia"/>
                <a:sym typeface="Georgia"/>
              </a:rPr>
              <a:t>Sellinger Scholars Program; Financial Management Association; Production Manager at WLOY Radio Station</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solidFill>
                  <a:schemeClr val="dk1"/>
                </a:solidFill>
                <a:latin typeface="Georgia"/>
                <a:ea typeface="Georgia"/>
                <a:cs typeface="Georgia"/>
                <a:sym typeface="Georgia"/>
              </a:rPr>
              <a:t>Interned at Traveler’s Insurance this past summer in the CAE Department</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Looking to pursue a career in consulting</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Additional information: </a:t>
            </a:r>
            <a:r>
              <a:rPr lang="en" sz="1200">
                <a:solidFill>
                  <a:schemeClr val="dk1"/>
                </a:solidFill>
                <a:latin typeface="Georgia"/>
                <a:ea typeface="Georgia"/>
                <a:cs typeface="Georgia"/>
                <a:sym typeface="Georgia"/>
              </a:rPr>
              <a:t>Studied abroad in Copenhagen</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Marc Tufo</a:t>
            </a:r>
          </a:p>
        </p:txBody>
      </p:sp>
      <p:sp>
        <p:nvSpPr>
          <p:cNvPr id="696" name="Shape 696"/>
          <p:cNvSpPr/>
          <p:nvPr/>
        </p:nvSpPr>
        <p:spPr>
          <a:xfrm>
            <a:off x="6304125" y="854250"/>
            <a:ext cx="1905000" cy="2762250"/>
          </a:xfrm>
          <a:prstGeom prst="rect">
            <a:avLst/>
          </a:prstGeom>
          <a:blipFill>
            <a:blip r:embed="rId4"/>
            <a:stretch>
              <a:fillRect/>
            </a:stretch>
          </a:blipFill>
        </p:spPr>
      </p:sp>
      <p:sp>
        <p:nvSpPr>
          <p:cNvPr id="697" name="Shape 697"/>
          <p:cNvSpPr txBox="1"/>
          <p:nvPr/>
        </p:nvSpPr>
        <p:spPr>
          <a:xfrm>
            <a:off x="571425" y="1000300"/>
            <a:ext cx="5262299" cy="3386999"/>
          </a:xfrm>
          <a:prstGeom prst="rect">
            <a:avLst/>
          </a:prstGeom>
        </p:spPr>
        <p:txBody>
          <a:bodyPr lIns="91425" tIns="91425" rIns="91425" bIns="91425" anchor="ctr" anchorCtr="0">
            <a:noAutofit/>
          </a:bodyPr>
          <a:lstStyle/>
          <a:p>
            <a:pPr lvl="0" rtl="0">
              <a:spcBef>
                <a:spcPts val="480"/>
              </a:spcBef>
              <a:buNone/>
            </a:pPr>
            <a:r>
              <a:rPr lang="en" sz="1200" b="1">
                <a:solidFill>
                  <a:schemeClr val="dk2"/>
                </a:solidFill>
                <a:latin typeface="Georgia"/>
                <a:ea typeface="Georgia"/>
                <a:cs typeface="Georgia"/>
                <a:sym typeface="Georgia"/>
              </a:rPr>
              <a:t>Hometown: </a:t>
            </a:r>
            <a:r>
              <a:rPr lang="en" sz="1200">
                <a:solidFill>
                  <a:schemeClr val="dk1"/>
                </a:solidFill>
                <a:latin typeface="Georgia"/>
                <a:ea typeface="Georgia"/>
                <a:cs typeface="Georgia"/>
                <a:sym typeface="Georgia"/>
              </a:rPr>
              <a:t>Eastchester, NY</a:t>
            </a:r>
          </a:p>
          <a:p>
            <a:pPr lvl="0" rtl="0">
              <a:spcBef>
                <a:spcPts val="480"/>
              </a:spcBef>
              <a:buNone/>
            </a:pPr>
            <a:r>
              <a:rPr lang="en" sz="1200" b="1">
                <a:solidFill>
                  <a:schemeClr val="dk2"/>
                </a:solidFill>
                <a:latin typeface="Georgia"/>
                <a:ea typeface="Georgia"/>
                <a:cs typeface="Georgia"/>
                <a:sym typeface="Georgia"/>
              </a:rPr>
              <a:t>Major: </a:t>
            </a:r>
            <a:r>
              <a:rPr lang="en" sz="1200">
                <a:solidFill>
                  <a:schemeClr val="dk1"/>
                </a:solidFill>
                <a:latin typeface="Georgia"/>
                <a:ea typeface="Georgia"/>
                <a:cs typeface="Georgia"/>
                <a:sym typeface="Georgia"/>
              </a:rPr>
              <a:t>Finance</a:t>
            </a:r>
          </a:p>
          <a:p>
            <a:pPr lvl="0" rtl="0">
              <a:spcBef>
                <a:spcPts val="480"/>
              </a:spcBef>
              <a:buNone/>
            </a:pPr>
            <a:r>
              <a:rPr lang="en" sz="1200" b="1">
                <a:solidFill>
                  <a:schemeClr val="dk2"/>
                </a:solidFill>
                <a:latin typeface="Georgia"/>
                <a:ea typeface="Georgia"/>
                <a:cs typeface="Georgia"/>
                <a:sym typeface="Georgia"/>
              </a:rPr>
              <a:t>Minor:</a:t>
            </a:r>
            <a:r>
              <a:rPr lang="en" sz="1200">
                <a:solidFill>
                  <a:schemeClr val="dk1"/>
                </a:solidFill>
                <a:latin typeface="Georgia"/>
                <a:ea typeface="Georgia"/>
                <a:cs typeface="Georgia"/>
                <a:sym typeface="Georgia"/>
              </a:rPr>
              <a:t> Information Systems</a:t>
            </a:r>
          </a:p>
          <a:p>
            <a:endParaRPr lang="en" sz="1200">
              <a:solidFill>
                <a:schemeClr val="dk1"/>
              </a:solidFill>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Campus activities: </a:t>
            </a:r>
            <a:r>
              <a:rPr lang="en" sz="1200">
                <a:latin typeface="Georgia"/>
                <a:ea typeface="Georgia"/>
                <a:cs typeface="Georgia"/>
                <a:sym typeface="Georgia"/>
              </a:rPr>
              <a:t>Financial Management National Honor Society</a:t>
            </a:r>
          </a:p>
          <a:p>
            <a:endParaRPr lang="en" sz="1200">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Internship experience: </a:t>
            </a:r>
            <a:r>
              <a:rPr lang="en" sz="1200">
                <a:latin typeface="Georgia"/>
                <a:ea typeface="Georgia"/>
                <a:cs typeface="Georgia"/>
                <a:sym typeface="Georgia"/>
              </a:rPr>
              <a:t>Interned this past summer at Cantor Fitzgerald in New York on the sales &amp; trading floor with the Short Term Interest Rate Sales &amp; Trading Team; Currently interning for the CannonToohey Group with UBS Wealth Management in downtown Baltimore as a Wealth Management Intern</a:t>
            </a:r>
          </a:p>
          <a:p>
            <a:endParaRPr lang="en" sz="1200">
              <a:latin typeface="Georgia"/>
              <a:ea typeface="Georgia"/>
              <a:cs typeface="Georgia"/>
              <a:sym typeface="Georgia"/>
            </a:endParaRPr>
          </a:p>
          <a:p>
            <a:pPr lvl="0" rtl="0">
              <a:spcBef>
                <a:spcPts val="480"/>
              </a:spcBef>
              <a:buNone/>
            </a:pPr>
            <a:r>
              <a:rPr lang="en" sz="1200" b="1">
                <a:solidFill>
                  <a:schemeClr val="dk2"/>
                </a:solidFill>
                <a:latin typeface="Georgia"/>
                <a:ea typeface="Georgia"/>
                <a:cs typeface="Georgia"/>
                <a:sym typeface="Georgia"/>
              </a:rPr>
              <a:t>After graduation: </a:t>
            </a:r>
            <a:r>
              <a:rPr lang="en" sz="1200">
                <a:solidFill>
                  <a:schemeClr val="dk1"/>
                </a:solidFill>
                <a:latin typeface="Georgia"/>
                <a:ea typeface="Georgia"/>
                <a:cs typeface="Georgia"/>
                <a:sym typeface="Georgia"/>
              </a:rPr>
              <a:t>Plans to return to New York to work his way up to being a part of a Sales &amp; Trading Team</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Dr. Frank D’Souza</a:t>
            </a:r>
          </a:p>
        </p:txBody>
      </p:sp>
      <p:sp>
        <p:nvSpPr>
          <p:cNvPr id="703" name="Shape 703"/>
          <p:cNvSpPr txBox="1"/>
          <p:nvPr/>
        </p:nvSpPr>
        <p:spPr>
          <a:xfrm>
            <a:off x="571425" y="1000300"/>
            <a:ext cx="5517900" cy="3386999"/>
          </a:xfrm>
          <a:prstGeom prst="rect">
            <a:avLst/>
          </a:prstGeom>
        </p:spPr>
        <p:txBody>
          <a:bodyPr lIns="91425" tIns="91425" rIns="91425" bIns="91425" anchor="t" anchorCtr="0">
            <a:noAutofit/>
          </a:bodyPr>
          <a:lstStyle/>
          <a:p>
            <a:pPr lvl="0" rtl="0">
              <a:spcBef>
                <a:spcPts val="480"/>
              </a:spcBef>
              <a:buNone/>
            </a:pPr>
            <a:r>
              <a:rPr lang="en" sz="900" b="1">
                <a:solidFill>
                  <a:schemeClr val="dk2"/>
                </a:solidFill>
                <a:latin typeface="Georgia"/>
                <a:ea typeface="Georgia"/>
                <a:cs typeface="Georgia"/>
                <a:sym typeface="Georgia"/>
              </a:rPr>
              <a:t>Academic Degrees: </a:t>
            </a:r>
            <a:r>
              <a:rPr lang="en" sz="900">
                <a:solidFill>
                  <a:schemeClr val="dk1"/>
                </a:solidFill>
                <a:latin typeface="Georgia"/>
                <a:ea typeface="Georgia"/>
                <a:cs typeface="Georgia"/>
                <a:sym typeface="Georgia"/>
              </a:rPr>
              <a:t>Ph D, Oklahoma State University; MBA, St. Cloud State University, Minnesota; Bachelor of Commerce, University of Bombay.</a:t>
            </a:r>
          </a:p>
          <a:p>
            <a:endParaRPr lang="en" sz="900">
              <a:solidFill>
                <a:schemeClr val="dk1"/>
              </a:solidFill>
              <a:latin typeface="Georgia"/>
              <a:ea typeface="Georgia"/>
              <a:cs typeface="Georgia"/>
              <a:sym typeface="Georgia"/>
            </a:endParaRPr>
          </a:p>
          <a:p>
            <a:pPr lvl="0" rtl="0">
              <a:spcBef>
                <a:spcPts val="480"/>
              </a:spcBef>
              <a:buNone/>
            </a:pPr>
            <a:r>
              <a:rPr lang="en" sz="900" b="1">
                <a:solidFill>
                  <a:schemeClr val="dk2"/>
                </a:solidFill>
                <a:latin typeface="Georgia"/>
                <a:ea typeface="Georgia"/>
                <a:cs typeface="Georgia"/>
                <a:sym typeface="Georgia"/>
              </a:rPr>
              <a:t>Professional Memberships: </a:t>
            </a:r>
            <a:r>
              <a:rPr lang="en" sz="900">
                <a:solidFill>
                  <a:schemeClr val="dk1"/>
                </a:solidFill>
                <a:latin typeface="Georgia"/>
                <a:ea typeface="Georgia"/>
                <a:cs typeface="Georgia"/>
                <a:sym typeface="Georgia"/>
              </a:rPr>
              <a:t>Finance Management Association, American Finance Association, Eastern Finance Association, Southwestern Finance Association, Beta Gamma Sigma.</a:t>
            </a:r>
          </a:p>
          <a:p>
            <a:endParaRPr lang="en" sz="900">
              <a:solidFill>
                <a:schemeClr val="dk1"/>
              </a:solidFill>
              <a:latin typeface="Georgia"/>
              <a:ea typeface="Georgia"/>
              <a:cs typeface="Georgia"/>
              <a:sym typeface="Georgia"/>
            </a:endParaRPr>
          </a:p>
          <a:p>
            <a:pPr lvl="0" rtl="0">
              <a:lnSpc>
                <a:spcPct val="115000"/>
              </a:lnSpc>
              <a:spcBef>
                <a:spcPts val="300"/>
              </a:spcBef>
              <a:buClr>
                <a:schemeClr val="dk1"/>
              </a:buClr>
              <a:buSzPct val="122222"/>
              <a:buFont typeface="Arial"/>
              <a:buNone/>
            </a:pPr>
            <a:r>
              <a:rPr lang="en" sz="900" b="1">
                <a:solidFill>
                  <a:schemeClr val="dk2"/>
                </a:solidFill>
                <a:latin typeface="Georgia"/>
                <a:ea typeface="Georgia"/>
                <a:cs typeface="Georgia"/>
                <a:sym typeface="Georgia"/>
              </a:rPr>
              <a:t>Representative Publications: </a:t>
            </a:r>
          </a:p>
          <a:p>
            <a:pPr marL="0" lvl="0" indent="0" rtl="0">
              <a:lnSpc>
                <a:spcPct val="115000"/>
              </a:lnSpc>
              <a:spcBef>
                <a:spcPts val="300"/>
              </a:spcBef>
              <a:buNone/>
            </a:pPr>
            <a:r>
              <a:rPr lang="en" sz="900">
                <a:solidFill>
                  <a:schemeClr val="dk1"/>
                </a:solidFill>
                <a:latin typeface="Georgia"/>
                <a:ea typeface="Georgia"/>
                <a:cs typeface="Georgia"/>
                <a:sym typeface="Georgia"/>
              </a:rPr>
              <a:t>D'Souza, F., Ellis, N., &amp; Fairchild, L., (2010), "Illuminating the Need for Regulation in Dark Markets: Proposed Regulation of the OTC Derivatives Market", University of Pennsylvania Journal of Business Law, 12, 473-516</a:t>
            </a:r>
          </a:p>
          <a:p>
            <a:pPr marL="0" lvl="0" indent="0" rtl="0">
              <a:lnSpc>
                <a:spcPct val="115000"/>
              </a:lnSpc>
              <a:spcBef>
                <a:spcPts val="300"/>
              </a:spcBef>
              <a:buNone/>
            </a:pPr>
            <a:r>
              <a:rPr lang="en" sz="900">
                <a:solidFill>
                  <a:schemeClr val="dk1"/>
                </a:solidFill>
                <a:latin typeface="Georgia"/>
                <a:ea typeface="Georgia"/>
                <a:cs typeface="Georgia"/>
                <a:sym typeface="Georgia"/>
              </a:rPr>
              <a:t>Carter, D., D'Souza, F., Simkins, B., &amp; Simpson, W.G., (2010), "The Gender and Ethnic Diversity of US Boards and Board Committees and Firm Financial Performance", Corporate Governance: An International Review, 18(5), 396-414</a:t>
            </a:r>
          </a:p>
          <a:p>
            <a:pPr lvl="0" rtl="0">
              <a:lnSpc>
                <a:spcPct val="115000"/>
              </a:lnSpc>
              <a:spcBef>
                <a:spcPts val="300"/>
              </a:spcBef>
              <a:buClr>
                <a:schemeClr val="dk1"/>
              </a:buClr>
              <a:buSzPct val="122222"/>
              <a:buFont typeface="Arial"/>
              <a:buNone/>
            </a:pPr>
            <a:r>
              <a:rPr lang="en" sz="900">
                <a:solidFill>
                  <a:schemeClr val="dk1"/>
                </a:solidFill>
                <a:latin typeface="Georgia"/>
                <a:ea typeface="Georgia"/>
                <a:cs typeface="Georgia"/>
                <a:sym typeface="Georgia"/>
              </a:rPr>
              <a:t>Simpson, W. G., Carter, D., &amp; D'Souza, F., (2010), "What Do We Know About Women on Boards", Journal of Applied Finance, 20(2), 27-39</a:t>
            </a:r>
          </a:p>
          <a:p>
            <a:pPr lvl="0" rtl="0">
              <a:lnSpc>
                <a:spcPct val="115000"/>
              </a:lnSpc>
              <a:spcBef>
                <a:spcPts val="300"/>
              </a:spcBef>
              <a:buClr>
                <a:schemeClr val="dk1"/>
              </a:buClr>
              <a:buSzPct val="122222"/>
              <a:buFont typeface="Arial"/>
              <a:buNone/>
            </a:pPr>
            <a:r>
              <a:rPr lang="en" sz="900">
                <a:solidFill>
                  <a:schemeClr val="dk1"/>
                </a:solidFill>
                <a:latin typeface="Georgia"/>
                <a:ea typeface="Georgia"/>
                <a:cs typeface="Georgia"/>
                <a:sym typeface="Georgia"/>
              </a:rPr>
              <a:t>D'Souza, F., Fletcher, H., &amp; Ionici, O., (2011), "Equity Market Timing and Subsequent Delisting Likelihood", International Journal of Business and Finance Research, 5(2) 85-94</a:t>
            </a:r>
          </a:p>
          <a:p>
            <a:pPr lvl="0" rtl="0">
              <a:lnSpc>
                <a:spcPct val="115000"/>
              </a:lnSpc>
              <a:spcBef>
                <a:spcPts val="300"/>
              </a:spcBef>
              <a:buClr>
                <a:schemeClr val="dk1"/>
              </a:buClr>
              <a:buSzPct val="122222"/>
              <a:buFont typeface="Arial"/>
              <a:buNone/>
            </a:pPr>
            <a:r>
              <a:rPr lang="en" sz="900">
                <a:solidFill>
                  <a:schemeClr val="dk1"/>
                </a:solidFill>
                <a:latin typeface="Georgia"/>
                <a:ea typeface="Georgia"/>
                <a:cs typeface="Georgia"/>
                <a:sym typeface="Georgia"/>
              </a:rPr>
              <a:t>"Chapter 18: Cost of Capital: An Introduction", Ionici, O. &amp; Small, K. &amp; D'Souza, F., in "Capital Budgeting Valuation: Financial Analysis for Today's Investment Projects". Edited by H. Kent Baker and P. English (2011).</a:t>
            </a:r>
          </a:p>
          <a:p>
            <a:endParaRPr lang="en" sz="900">
              <a:solidFill>
                <a:schemeClr val="dk1"/>
              </a:solidFill>
              <a:latin typeface="Georgia"/>
              <a:ea typeface="Georgia"/>
              <a:cs typeface="Georgia"/>
              <a:sym typeface="Georgia"/>
            </a:endParaRPr>
          </a:p>
          <a:p>
            <a:endParaRPr lang="en" sz="900">
              <a:solidFill>
                <a:schemeClr val="dk1"/>
              </a:solidFill>
              <a:latin typeface="Georgia"/>
              <a:ea typeface="Georgia"/>
              <a:cs typeface="Georgia"/>
              <a:sym typeface="Georgia"/>
            </a:endParaRPr>
          </a:p>
          <a:p>
            <a:endParaRPr lang="en" sz="900">
              <a:solidFill>
                <a:schemeClr val="dk1"/>
              </a:solidFill>
              <a:latin typeface="Georgia"/>
              <a:ea typeface="Georgia"/>
              <a:cs typeface="Georgia"/>
              <a:sym typeface="Georgia"/>
            </a:endParaRPr>
          </a:p>
        </p:txBody>
      </p:sp>
      <p:sp>
        <p:nvSpPr>
          <p:cNvPr id="704" name="Shape 704"/>
          <p:cNvSpPr/>
          <p:nvPr/>
        </p:nvSpPr>
        <p:spPr>
          <a:xfrm>
            <a:off x="6330425" y="848100"/>
            <a:ext cx="1858275" cy="2719399"/>
          </a:xfrm>
          <a:prstGeom prst="rect">
            <a:avLst/>
          </a:prstGeom>
          <a:blipFill>
            <a:blip r:embed="rId4"/>
            <a:stretch>
              <a:fillRect/>
            </a:stretch>
          </a:blipFill>
        </p:spPr>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Thank you!</a:t>
            </a:r>
          </a:p>
        </p:txBody>
      </p:sp>
      <p:sp>
        <p:nvSpPr>
          <p:cNvPr id="710" name="Shape 710"/>
          <p:cNvSpPr txBox="1">
            <a:spLocks noGrp="1"/>
          </p:cNvSpPr>
          <p:nvPr>
            <p:ph type="body" idx="1"/>
          </p:nvPr>
        </p:nvSpPr>
        <p:spPr>
          <a:xfrm>
            <a:off x="571425" y="1090700"/>
            <a:ext cx="7543800" cy="3429000"/>
          </a:xfrm>
          <a:prstGeom prst="rect">
            <a:avLst/>
          </a:prstGeom>
          <a:noFill/>
          <a:ln>
            <a:noFill/>
          </a:ln>
        </p:spPr>
        <p:txBody>
          <a:bodyPr lIns="91425" tIns="45700" rIns="91425" bIns="45700" anchor="t" anchorCtr="0">
            <a:noAutofit/>
          </a:bodyPr>
          <a:lstStyle/>
          <a:p>
            <a:pPr marL="0" marR="0" lvl="0" indent="0" algn="l" rtl="0">
              <a:buNone/>
            </a:pPr>
            <a:r>
              <a:rPr lang="en" sz="1400"/>
              <a:t>On behalf of the entire Sellinger Applied Portfolio class, we would like to express our sincere gratitude for the opportunity to participate in this truly unique and rewarding experience.</a:t>
            </a:r>
          </a:p>
          <a:p>
            <a:endParaRPr lang="en" sz="1400"/>
          </a:p>
          <a:p>
            <a:pPr marL="0" marR="0" lvl="0" indent="0" algn="l" rtl="0">
              <a:buNone/>
            </a:pPr>
            <a:r>
              <a:rPr lang="en" sz="1400"/>
              <a:t>Special thanks to Legg Mason, Dean Leggio, Dr. D’Souza, the Department of Finance, and the Board of Trustees Investment Committee for making this experience possible. </a:t>
            </a:r>
          </a:p>
          <a:p>
            <a:endParaRPr lang="en" sz="14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71425" y="142900"/>
            <a:ext cx="9144000" cy="857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Georgia"/>
              <a:buNone/>
            </a:pPr>
            <a:r>
              <a:rPr lang="en"/>
              <a:t>Government Shutdown</a:t>
            </a:r>
          </a:p>
        </p:txBody>
      </p:sp>
      <p:sp>
        <p:nvSpPr>
          <p:cNvPr id="123" name="Shape 123"/>
          <p:cNvSpPr txBox="1">
            <a:spLocks noGrp="1"/>
          </p:cNvSpPr>
          <p:nvPr>
            <p:ph type="body" idx="1"/>
          </p:nvPr>
        </p:nvSpPr>
        <p:spPr>
          <a:xfrm>
            <a:off x="571425" y="1090700"/>
            <a:ext cx="7543800" cy="1776300"/>
          </a:xfrm>
          <a:prstGeom prst="rect">
            <a:avLst/>
          </a:prstGeom>
          <a:noFill/>
          <a:ln>
            <a:noFill/>
          </a:ln>
        </p:spPr>
        <p:txBody>
          <a:bodyPr lIns="91425" tIns="45700" rIns="91425" bIns="45700" anchor="t" anchorCtr="0">
            <a:noAutofit/>
          </a:bodyPr>
          <a:lstStyle/>
          <a:p>
            <a:pPr marL="0" marR="0" lvl="0" indent="0" algn="l" rtl="0">
              <a:buNone/>
            </a:pPr>
            <a:r>
              <a:rPr lang="en" sz="1200" b="1"/>
              <a:t>Shutdown on the way </a:t>
            </a:r>
            <a:r>
              <a:rPr lang="en" sz="1200"/>
              <a:t>(October 1, 2013)</a:t>
            </a:r>
          </a:p>
          <a:p>
            <a:pPr marL="455612" marR="0" lvl="1" indent="-157162" algn="l" rtl="0">
              <a:buClr>
                <a:schemeClr val="dk1"/>
              </a:buClr>
              <a:buSzPct val="100000"/>
              <a:buFont typeface="Georgia"/>
              <a:buChar char="▪"/>
            </a:pPr>
            <a:r>
              <a:rPr lang="en" sz="1200"/>
              <a:t>The inability of Congress to pass a funding bill - resulting in a partial government shutdown for the first time in 17 years</a:t>
            </a:r>
          </a:p>
          <a:p>
            <a:pPr marL="455612" marR="0" lvl="1" indent="-157162" algn="l" rtl="0">
              <a:buClr>
                <a:schemeClr val="dk1"/>
              </a:buClr>
              <a:buSzPct val="100000"/>
              <a:buFont typeface="Georgia"/>
              <a:buChar char="▪"/>
            </a:pPr>
            <a:r>
              <a:rPr lang="en" sz="1200"/>
              <a:t>Immediate results:</a:t>
            </a:r>
          </a:p>
          <a:p>
            <a:pPr marL="742950" lvl="2" indent="-174625" rtl="0">
              <a:spcBef>
                <a:spcPts val="320"/>
              </a:spcBef>
              <a:buClr>
                <a:schemeClr val="dk1"/>
              </a:buClr>
              <a:buSzPct val="100000"/>
              <a:buFont typeface="Georgia"/>
              <a:buChar char="▪"/>
            </a:pPr>
            <a:r>
              <a:rPr lang="en" sz="1200"/>
              <a:t>787,000 government employees unable to work</a:t>
            </a:r>
          </a:p>
          <a:p>
            <a:pPr marL="742950" lvl="2" indent="-174625" rtl="0">
              <a:spcBef>
                <a:spcPts val="320"/>
              </a:spcBef>
              <a:buClr>
                <a:schemeClr val="dk1"/>
              </a:buClr>
              <a:buSzPct val="100000"/>
              <a:buFont typeface="Georgia"/>
              <a:buChar char="▪"/>
            </a:pPr>
            <a:r>
              <a:rPr lang="en" sz="1200"/>
              <a:t>If lasts 1 month, GDP could fall 1.4% for the quarter</a:t>
            </a:r>
          </a:p>
          <a:p>
            <a:pPr marL="742950" lvl="2" indent="-174625" rtl="0">
              <a:spcBef>
                <a:spcPts val="320"/>
              </a:spcBef>
              <a:buClr>
                <a:schemeClr val="dk1"/>
              </a:buClr>
              <a:buSzPct val="100000"/>
              <a:buFont typeface="Georgia"/>
              <a:buChar char="▪"/>
            </a:pPr>
            <a:r>
              <a:rPr lang="en" sz="1200"/>
              <a:t>Could signal to the market that U.S. government can’t be trusted to make payments on time</a:t>
            </a:r>
          </a:p>
          <a:p>
            <a:endParaRPr lang="en" sz="1200"/>
          </a:p>
        </p:txBody>
      </p:sp>
      <p:sp>
        <p:nvSpPr>
          <p:cNvPr id="124" name="Shape 124"/>
          <p:cNvSpPr/>
          <p:nvPr/>
        </p:nvSpPr>
        <p:spPr>
          <a:xfrm>
            <a:off x="3065975" y="2881200"/>
            <a:ext cx="3012049" cy="1492174"/>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yolaU_Traditional_SD">
  <a:themeElements>
    <a:clrScheme name="Office Theme 13">
      <a:dk1>
        <a:srgbClr val="000000"/>
      </a:dk1>
      <a:lt1>
        <a:srgbClr val="FFFFFF"/>
      </a:lt1>
      <a:dk2>
        <a:srgbClr val="184E3F"/>
      </a:dk2>
      <a:lt2>
        <a:srgbClr val="969696"/>
      </a:lt2>
      <a:accent1>
        <a:srgbClr val="D1BA5A"/>
      </a:accent1>
      <a:accent2>
        <a:srgbClr val="6FAA84"/>
      </a:accent2>
      <a:accent3>
        <a:srgbClr val="FFFFFF"/>
      </a:accent3>
      <a:accent4>
        <a:srgbClr val="000000"/>
      </a:accent4>
      <a:accent5>
        <a:srgbClr val="E5D9B5"/>
      </a:accent5>
      <a:accent6>
        <a:srgbClr val="649A77"/>
      </a:accent6>
      <a:hlink>
        <a:srgbClr val="851323"/>
      </a:hlink>
      <a:folHlink>
        <a:srgbClr val="2E2E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yolaU_Traditional_SD">
  <a:themeElements>
    <a:clrScheme name="Office Theme 13">
      <a:dk1>
        <a:srgbClr val="000000"/>
      </a:dk1>
      <a:lt1>
        <a:srgbClr val="FFFFFF"/>
      </a:lt1>
      <a:dk2>
        <a:srgbClr val="184E3F"/>
      </a:dk2>
      <a:lt2>
        <a:srgbClr val="969696"/>
      </a:lt2>
      <a:accent1>
        <a:srgbClr val="D1BA5A"/>
      </a:accent1>
      <a:accent2>
        <a:srgbClr val="6FAA84"/>
      </a:accent2>
      <a:accent3>
        <a:srgbClr val="FFFFFF"/>
      </a:accent3>
      <a:accent4>
        <a:srgbClr val="000000"/>
      </a:accent4>
      <a:accent5>
        <a:srgbClr val="E5D9B5"/>
      </a:accent5>
      <a:accent6>
        <a:srgbClr val="649A77"/>
      </a:accent6>
      <a:hlink>
        <a:srgbClr val="851323"/>
      </a:hlink>
      <a:folHlink>
        <a:srgbClr val="2E2E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5458</Words>
  <Application>Microsoft Macintosh PowerPoint</Application>
  <PresentationFormat>On-screen Show (16:9)</PresentationFormat>
  <Paragraphs>874</Paragraphs>
  <Slides>88</Slides>
  <Notes>88</Notes>
  <HiddenSlides>0</HiddenSlides>
  <MMClips>0</MMClips>
  <ScaleCrop>false</ScaleCrop>
  <HeadingPairs>
    <vt:vector size="4" baseType="variant">
      <vt:variant>
        <vt:lpstr>Design Template</vt:lpstr>
      </vt:variant>
      <vt:variant>
        <vt:i4>3</vt:i4>
      </vt:variant>
      <vt:variant>
        <vt:lpstr>Slide Titles</vt:lpstr>
      </vt:variant>
      <vt:variant>
        <vt:i4>88</vt:i4>
      </vt:variant>
    </vt:vector>
  </HeadingPairs>
  <TitlesOfParts>
    <vt:vector size="91" baseType="lpstr">
      <vt:lpstr>simple-light</vt:lpstr>
      <vt:lpstr>1_LoyolaU_Traditional_SD</vt:lpstr>
      <vt:lpstr>LoyolaU_Traditional_SD</vt:lpstr>
      <vt:lpstr>Sellinger Applied Portfolio Report</vt:lpstr>
      <vt:lpstr>Table of Contents</vt:lpstr>
      <vt:lpstr>Slide 3</vt:lpstr>
      <vt:lpstr>Unemployment</vt:lpstr>
      <vt:lpstr>Inflation</vt:lpstr>
      <vt:lpstr>Housing Market</vt:lpstr>
      <vt:lpstr>Commodities</vt:lpstr>
      <vt:lpstr>The Federal Reserve</vt:lpstr>
      <vt:lpstr>Government Shutdown</vt:lpstr>
      <vt:lpstr>Obamacare Website</vt:lpstr>
      <vt:lpstr>Twitter IPO</vt:lpstr>
      <vt:lpstr>Johnson &amp; Johnson Settlement</vt:lpstr>
      <vt:lpstr>China</vt:lpstr>
      <vt:lpstr>Greece</vt:lpstr>
      <vt:lpstr>Japan</vt:lpstr>
      <vt:lpstr>Spain</vt:lpstr>
      <vt:lpstr>Slide 17</vt:lpstr>
      <vt:lpstr>Consumer Discretionary</vt:lpstr>
      <vt:lpstr>Consumer Staples</vt:lpstr>
      <vt:lpstr>Energy</vt:lpstr>
      <vt:lpstr>Financials</vt:lpstr>
      <vt:lpstr>Healthcare</vt:lpstr>
      <vt:lpstr>Industrials</vt:lpstr>
      <vt:lpstr>Materials</vt:lpstr>
      <vt:lpstr>Technology</vt:lpstr>
      <vt:lpstr>Telecommunications</vt:lpstr>
      <vt:lpstr>Utilities</vt:lpstr>
      <vt:lpstr>Slide 28</vt:lpstr>
      <vt:lpstr>  Growth Strategy </vt:lpstr>
      <vt:lpstr>  Value Strategy </vt:lpstr>
      <vt:lpstr>  Dividend Strategy </vt:lpstr>
      <vt:lpstr>  ETF Growth &amp; Value Strategies </vt:lpstr>
      <vt:lpstr>Strategic Analysis Contributions</vt:lpstr>
      <vt:lpstr>Overall Return &amp; Beta</vt:lpstr>
      <vt:lpstr>Slide 35</vt:lpstr>
      <vt:lpstr>SAP Holdings by Strategy</vt:lpstr>
      <vt:lpstr>B/E Aerospace (BEAV)</vt:lpstr>
      <vt:lpstr>Buckeye Partners, L.P. (BPL)</vt:lpstr>
      <vt:lpstr>Celgene Corporation (CELG)</vt:lpstr>
      <vt:lpstr>Cisco (CSCO)</vt:lpstr>
      <vt:lpstr>Continental Resources Inc. (CLR) </vt:lpstr>
      <vt:lpstr>Culp Inc. (CFI)</vt:lpstr>
      <vt:lpstr>Foot Locker Inc. (FL)</vt:lpstr>
      <vt:lpstr>Google (GOOG) </vt:lpstr>
      <vt:lpstr>Hasbro (HAS)</vt:lpstr>
      <vt:lpstr>Herbalife Ltd. (HLF) </vt:lpstr>
      <vt:lpstr>Lear Corporation (LEA)</vt:lpstr>
      <vt:lpstr>NeuStar (NSR)</vt:lpstr>
      <vt:lpstr>Questcor Pharmaceuticals (QCOR)</vt:lpstr>
      <vt:lpstr>Sherwin Williams Company (SHW)</vt:lpstr>
      <vt:lpstr>Tessco Technologies Inc. (TESS)</vt:lpstr>
      <vt:lpstr>Wyndham Worldwide Corp. (WYN) </vt:lpstr>
      <vt:lpstr>Slide 53</vt:lpstr>
      <vt:lpstr>Beta vs. Return (Fall 2013)</vt:lpstr>
      <vt:lpstr>Beta vs. Return (All Stocks)</vt:lpstr>
      <vt:lpstr>Risk/Reward Scatterplot</vt:lpstr>
      <vt:lpstr>Correlation Matrix</vt:lpstr>
      <vt:lpstr>Covariance Matrix</vt:lpstr>
      <vt:lpstr>Slide 59</vt:lpstr>
      <vt:lpstr>SAP Fund vs. Benchmark</vt:lpstr>
      <vt:lpstr>Sector Breakdown</vt:lpstr>
      <vt:lpstr>Weight vs. Return</vt:lpstr>
      <vt:lpstr>Slide 63</vt:lpstr>
      <vt:lpstr>Recommendations</vt:lpstr>
      <vt:lpstr>Slide 65</vt:lpstr>
      <vt:lpstr>Jonathan Barr</vt:lpstr>
      <vt:lpstr>Margaret Brennan</vt:lpstr>
      <vt:lpstr>Caroline Byrne</vt:lpstr>
      <vt:lpstr>Joseph Deraville</vt:lpstr>
      <vt:lpstr>Tom Gasbarro</vt:lpstr>
      <vt:lpstr>Peter Groglio</vt:lpstr>
      <vt:lpstr>Shan Kadkoy</vt:lpstr>
      <vt:lpstr>Meghan Kearney</vt:lpstr>
      <vt:lpstr>John Kelley</vt:lpstr>
      <vt:lpstr>Benjamin Kimball</vt:lpstr>
      <vt:lpstr>Robert Klener</vt:lpstr>
      <vt:lpstr>Kyle Mara</vt:lpstr>
      <vt:lpstr>Patrick McKelvey</vt:lpstr>
      <vt:lpstr>Brian McKinney</vt:lpstr>
      <vt:lpstr>Rocco Natalicchio</vt:lpstr>
      <vt:lpstr>Frank Nicoletta</vt:lpstr>
      <vt:lpstr>Jonathan Raffensperger</vt:lpstr>
      <vt:lpstr>Wojtek Sarzynski</vt:lpstr>
      <vt:lpstr>Alex Sfoggia</vt:lpstr>
      <vt:lpstr>Bob Toner</vt:lpstr>
      <vt:lpstr>Marc Tufo</vt:lpstr>
      <vt:lpstr>Dr. Frank D’Souza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Sellinger Applied Portfolio Report</dc:title>
  <cp:lastModifiedBy>Meghan Kearney</cp:lastModifiedBy>
  <cp:revision>2</cp:revision>
  <dcterms:created xsi:type="dcterms:W3CDTF">2013-12-05T00:56:09Z</dcterms:created>
  <dcterms:modified xsi:type="dcterms:W3CDTF">2013-12-05T00:59:40Z</dcterms:modified>
</cp:coreProperties>
</file>